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319" r:id="rId3"/>
    <p:sldId id="327" r:id="rId4"/>
    <p:sldId id="326" r:id="rId5"/>
    <p:sldId id="328" r:id="rId6"/>
    <p:sldId id="325" r:id="rId7"/>
    <p:sldId id="329" r:id="rId8"/>
    <p:sldId id="324" r:id="rId9"/>
    <p:sldId id="321" r:id="rId10"/>
    <p:sldId id="323" r:id="rId11"/>
    <p:sldId id="320" r:id="rId12"/>
    <p:sldId id="322" r:id="rId13"/>
    <p:sldId id="314" r:id="rId14"/>
    <p:sldId id="315" r:id="rId15"/>
    <p:sldId id="316" r:id="rId16"/>
    <p:sldId id="317" r:id="rId17"/>
    <p:sldId id="318" r:id="rId18"/>
  </p:sldIdLst>
  <p:sldSz cx="9144000" cy="6858000" type="screen4x3"/>
  <p:notesSz cx="6669088"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varScale="1">
        <p:scale>
          <a:sx n="88" d="100"/>
          <a:sy n="88" d="100"/>
        </p:scale>
        <p:origin x="1334"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777607" y="0"/>
            <a:ext cx="2889938" cy="498056"/>
          </a:xfrm>
          <a:prstGeom prst="rect">
            <a:avLst/>
          </a:prstGeom>
        </p:spPr>
        <p:txBody>
          <a:bodyPr vert="horz" lIns="91440" tIns="45720" rIns="91440" bIns="45720" rtlCol="0"/>
          <a:lstStyle>
            <a:lvl1pPr algn="r">
              <a:defRPr sz="1200"/>
            </a:lvl1pPr>
          </a:lstStyle>
          <a:p>
            <a:fld id="{6C011CD3-7CFF-49E4-814F-8FF4E5819514}" type="datetimeFigureOut">
              <a:rPr lang="nl-NL" smtClean="0"/>
              <a:t>24-10-2018</a:t>
            </a:fld>
            <a:endParaRPr lang="nl-NL"/>
          </a:p>
        </p:txBody>
      </p:sp>
      <p:sp>
        <p:nvSpPr>
          <p:cNvPr id="4" name="Tijdelijke aanduiding voor voettekst 3"/>
          <p:cNvSpPr>
            <a:spLocks noGrp="1"/>
          </p:cNvSpPr>
          <p:nvPr>
            <p:ph type="ftr" sz="quarter" idx="2"/>
          </p:nvPr>
        </p:nvSpPr>
        <p:spPr>
          <a:xfrm>
            <a:off x="0" y="9428584"/>
            <a:ext cx="2889938" cy="498055"/>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777607" y="9428584"/>
            <a:ext cx="2889938" cy="498055"/>
          </a:xfrm>
          <a:prstGeom prst="rect">
            <a:avLst/>
          </a:prstGeom>
        </p:spPr>
        <p:txBody>
          <a:bodyPr vert="horz" lIns="91440" tIns="45720" rIns="91440" bIns="45720" rtlCol="0" anchor="b"/>
          <a:lstStyle>
            <a:lvl1pPr algn="r">
              <a:defRPr sz="1200"/>
            </a:lvl1pPr>
          </a:lstStyle>
          <a:p>
            <a:fld id="{B4ED00C6-A7DF-4CF1-AD2E-1ACF47B60CB1}" type="slidenum">
              <a:rPr lang="nl-NL" smtClean="0"/>
              <a:t>‹nr.›</a:t>
            </a:fld>
            <a:endParaRPr lang="nl-NL"/>
          </a:p>
        </p:txBody>
      </p:sp>
    </p:spTree>
    <p:extLst>
      <p:ext uri="{BB962C8B-B14F-4D97-AF65-F5344CB8AC3E}">
        <p14:creationId xmlns:p14="http://schemas.microsoft.com/office/powerpoint/2010/main" val="39456363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778250" y="0"/>
            <a:ext cx="2889250" cy="496888"/>
          </a:xfrm>
          <a:prstGeom prst="rect">
            <a:avLst/>
          </a:prstGeom>
        </p:spPr>
        <p:txBody>
          <a:bodyPr vert="horz" lIns="91440" tIns="45720" rIns="91440" bIns="45720" rtlCol="0"/>
          <a:lstStyle>
            <a:lvl1pPr algn="r">
              <a:defRPr sz="1200"/>
            </a:lvl1pPr>
          </a:lstStyle>
          <a:p>
            <a:fld id="{0EB614CD-57F7-4938-8A1A-DECCA4CEFBF4}" type="datetimeFigureOut">
              <a:rPr lang="nl-NL" smtClean="0"/>
              <a:t>24-10-2018</a:t>
            </a:fld>
            <a:endParaRPr lang="nl-NL"/>
          </a:p>
        </p:txBody>
      </p:sp>
      <p:sp>
        <p:nvSpPr>
          <p:cNvPr id="4" name="Tijdelijke aanduiding voor dia-afbeelding 3"/>
          <p:cNvSpPr>
            <a:spLocks noGrp="1" noRot="1" noChangeAspect="1"/>
          </p:cNvSpPr>
          <p:nvPr>
            <p:ph type="sldImg" idx="2"/>
          </p:nvPr>
        </p:nvSpPr>
        <p:spPr>
          <a:xfrm>
            <a:off x="1101725" y="1241425"/>
            <a:ext cx="4465638" cy="3349625"/>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66750" y="4776788"/>
            <a:ext cx="5335588" cy="3908425"/>
          </a:xfrm>
          <a:prstGeom prst="rect">
            <a:avLst/>
          </a:prstGeom>
        </p:spPr>
        <p:txBody>
          <a:bodyPr vert="horz" lIns="91440" tIns="45720" rIns="91440" bIns="45720" rtlCol="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9429750"/>
            <a:ext cx="2889250" cy="496888"/>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778250" y="9429750"/>
            <a:ext cx="2889250" cy="496888"/>
          </a:xfrm>
          <a:prstGeom prst="rect">
            <a:avLst/>
          </a:prstGeom>
        </p:spPr>
        <p:txBody>
          <a:bodyPr vert="horz" lIns="91440" tIns="45720" rIns="91440" bIns="45720" rtlCol="0" anchor="b"/>
          <a:lstStyle>
            <a:lvl1pPr algn="r">
              <a:defRPr sz="1200"/>
            </a:lvl1pPr>
          </a:lstStyle>
          <a:p>
            <a:fld id="{029328F5-0CCF-4D7A-9DA3-DD3B553B36CC}" type="slidenum">
              <a:rPr lang="nl-NL" smtClean="0"/>
              <a:t>‹nr.›</a:t>
            </a:fld>
            <a:endParaRPr lang="nl-NL"/>
          </a:p>
        </p:txBody>
      </p:sp>
    </p:spTree>
    <p:extLst>
      <p:ext uri="{BB962C8B-B14F-4D97-AF65-F5344CB8AC3E}">
        <p14:creationId xmlns:p14="http://schemas.microsoft.com/office/powerpoint/2010/main" val="8700053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nl.wikipedia.org/wiki/Gezondheids-_en_welzijnswet_voor_dieren"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1" u="sng" dirty="0"/>
              <a:t>1886: </a:t>
            </a:r>
            <a:r>
              <a:rPr lang="nl-NL" dirty="0">
                <a:effectLst/>
              </a:rPr>
              <a:t>Bij de eerste wet die dieren beschermde, was het dier niet belangrijk. In 1886 werd in het Wetboek van Strafrecht mishandeling</a:t>
            </a:r>
            <a:r>
              <a:rPr lang="nl-NL" baseline="0" dirty="0">
                <a:effectLst/>
              </a:rPr>
              <a:t> van een dier strafbaar </a:t>
            </a:r>
            <a:r>
              <a:rPr lang="nl-NL" dirty="0">
                <a:effectLst/>
              </a:rPr>
              <a:t>gesteld. De reden hier voor was dat de </a:t>
            </a:r>
            <a:r>
              <a:rPr lang="nl-NL" b="1" dirty="0">
                <a:effectLst/>
              </a:rPr>
              <a:t>'zedelijke gevoelens' van mensen </a:t>
            </a:r>
            <a:r>
              <a:rPr lang="nl-NL" dirty="0">
                <a:effectLst/>
              </a:rPr>
              <a:t>die de mishandeling moesten aanzien of aanhoren </a:t>
            </a:r>
            <a:r>
              <a:rPr lang="nl-NL" b="1" dirty="0">
                <a:effectLst/>
              </a:rPr>
              <a:t>werden gekwetst</a:t>
            </a:r>
            <a:r>
              <a:rPr lang="nl-NL" dirty="0">
                <a:effectLst/>
              </a:rPr>
              <a:t>.</a:t>
            </a:r>
            <a:endParaRPr lang="nl-NL" dirty="0"/>
          </a:p>
          <a:p>
            <a:endParaRPr lang="nl-NL" dirty="0"/>
          </a:p>
          <a:p>
            <a:pPr marL="0" marR="0" indent="0" algn="l" defTabSz="914400" rtl="0" eaLnBrk="1" fontAlgn="auto" latinLnBrk="0" hangingPunct="1">
              <a:lnSpc>
                <a:spcPct val="100000"/>
              </a:lnSpc>
              <a:spcBef>
                <a:spcPts val="0"/>
              </a:spcBef>
              <a:spcAft>
                <a:spcPts val="0"/>
              </a:spcAft>
              <a:buClrTx/>
              <a:buSzTx/>
              <a:buFontTx/>
              <a:buNone/>
              <a:tabLst/>
              <a:defRPr/>
            </a:pPr>
            <a:r>
              <a:rPr lang="nl-NL" b="1" u="sng" dirty="0"/>
              <a:t>1920:</a:t>
            </a:r>
            <a:r>
              <a:rPr lang="nl-NL" dirty="0"/>
              <a:t> </a:t>
            </a:r>
            <a:r>
              <a:rPr lang="nl-NL" sz="1200" kern="1200" dirty="0">
                <a:solidFill>
                  <a:schemeClr val="tx1"/>
                </a:solidFill>
                <a:effectLst/>
                <a:latin typeface="+mn-lt"/>
                <a:ea typeface="+mn-ea"/>
                <a:cs typeface="+mn-cs"/>
              </a:rPr>
              <a:t>De </a:t>
            </a:r>
            <a:r>
              <a:rPr lang="nl-NL" sz="1200" kern="1200" dirty="0" err="1">
                <a:solidFill>
                  <a:schemeClr val="tx1"/>
                </a:solidFill>
                <a:effectLst/>
                <a:latin typeface="+mn-lt"/>
                <a:ea typeface="+mn-ea"/>
                <a:cs typeface="+mn-cs"/>
              </a:rPr>
              <a:t>veewet</a:t>
            </a:r>
            <a:r>
              <a:rPr lang="nl-NL" sz="1200" kern="1200" dirty="0">
                <a:solidFill>
                  <a:schemeClr val="tx1"/>
                </a:solidFill>
                <a:effectLst/>
                <a:latin typeface="+mn-lt"/>
                <a:ea typeface="+mn-ea"/>
                <a:cs typeface="+mn-cs"/>
              </a:rPr>
              <a:t> die in 1920 werd aangenomen was meer gericht op de </a:t>
            </a:r>
            <a:r>
              <a:rPr lang="nl-NL" sz="1200" b="1" kern="1200" dirty="0">
                <a:solidFill>
                  <a:schemeClr val="tx1"/>
                </a:solidFill>
                <a:effectLst/>
                <a:latin typeface="+mn-lt"/>
                <a:ea typeface="+mn-ea"/>
                <a:cs typeface="+mn-cs"/>
              </a:rPr>
              <a:t>gezondheid van de dieren </a:t>
            </a:r>
            <a:r>
              <a:rPr lang="nl-NL" sz="1200" kern="1200" dirty="0">
                <a:solidFill>
                  <a:schemeClr val="tx1"/>
                </a:solidFill>
                <a:effectLst/>
                <a:latin typeface="+mn-lt"/>
                <a:ea typeface="+mn-ea"/>
                <a:cs typeface="+mn-cs"/>
              </a:rPr>
              <a:t>voornamelijk met als doel </a:t>
            </a:r>
            <a:r>
              <a:rPr lang="nl-NL" sz="1200" b="1" kern="1200" dirty="0">
                <a:solidFill>
                  <a:schemeClr val="tx1"/>
                </a:solidFill>
                <a:effectLst/>
                <a:latin typeface="+mn-lt"/>
                <a:ea typeface="+mn-ea"/>
                <a:cs typeface="+mn-cs"/>
              </a:rPr>
              <a:t>besmetting tegen te gaan</a:t>
            </a:r>
            <a:r>
              <a:rPr lang="nl-NL" sz="1200" kern="1200" dirty="0">
                <a:solidFill>
                  <a:schemeClr val="tx1"/>
                </a:solidFill>
                <a:effectLst/>
                <a:latin typeface="+mn-lt"/>
                <a:ea typeface="+mn-ea"/>
                <a:cs typeface="+mn-cs"/>
              </a:rPr>
              <a:t>. Het was een agrarisch recht waarin </a:t>
            </a:r>
            <a:r>
              <a:rPr lang="en-US" sz="1200" kern="1200" dirty="0" err="1">
                <a:solidFill>
                  <a:schemeClr val="tx1"/>
                </a:solidFill>
                <a:effectLst/>
                <a:latin typeface="+mn-lt"/>
                <a:ea typeface="+mn-ea"/>
                <a:cs typeface="+mn-cs"/>
              </a:rPr>
              <a:t>veeartsenijkundig</a:t>
            </a:r>
            <a:r>
              <a:rPr lang="en-US" sz="1200" kern="1200" dirty="0">
                <a:solidFill>
                  <a:schemeClr val="tx1"/>
                </a:solidFill>
                <a:effectLst/>
                <a:latin typeface="+mn-lt"/>
                <a:ea typeface="+mn-ea"/>
                <a:cs typeface="+mn-cs"/>
              </a:rPr>
              <a:t> </a:t>
            </a:r>
            <a:r>
              <a:rPr lang="nl-NL" sz="1200" kern="1200" dirty="0">
                <a:solidFill>
                  <a:schemeClr val="tx1"/>
                </a:solidFill>
                <a:effectLst/>
                <a:latin typeface="+mn-lt"/>
                <a:ea typeface="+mn-ea"/>
                <a:cs typeface="+mn-cs"/>
              </a:rPr>
              <a:t>staatstoezicht, de zorg voor de algemene gezondheidstoestand van de veestapel en de (preventieve) bestrijding van besmettelijke veeziekten worden geregeld. Tevens regels m.b.t. doorvoerverboden en uitvoer van bepaald vlees en vleesproducten.</a:t>
            </a:r>
          </a:p>
          <a:p>
            <a:endParaRPr lang="nl-NL" dirty="0"/>
          </a:p>
          <a:p>
            <a:r>
              <a:rPr lang="nl-NL" b="1" dirty="0"/>
              <a:t>1961</a:t>
            </a:r>
            <a:r>
              <a:rPr lang="nl-NL" dirty="0"/>
              <a:t>: </a:t>
            </a:r>
            <a:r>
              <a:rPr lang="nl-NL" dirty="0">
                <a:effectLst/>
              </a:rPr>
              <a:t>In 1961werd die wet gewijzigd. Nu werd het </a:t>
            </a:r>
            <a:r>
              <a:rPr lang="nl-NL" b="1" dirty="0">
                <a:effectLst/>
              </a:rPr>
              <a:t>strafbaar om een dier opzettelijk pijn te doen </a:t>
            </a:r>
            <a:r>
              <a:rPr lang="nl-NL" dirty="0">
                <a:effectLst/>
              </a:rPr>
              <a:t>of te kwellen zonder </a:t>
            </a:r>
            <a:r>
              <a:rPr lang="nl-NL" i="1" dirty="0">
                <a:effectLst/>
              </a:rPr>
              <a:t>redelijk doel of met overschrijding van het geen ter bereiking van zodanig doel toelaatbaar is</a:t>
            </a:r>
            <a:r>
              <a:rPr lang="nl-NL" dirty="0">
                <a:effectLst/>
              </a:rPr>
              <a:t>. Als men verantwoordelijk was voor een dier en er niet goed voor zorgde, was men strafbaar. Deze </a:t>
            </a:r>
            <a:r>
              <a:rPr lang="nl-NL" b="1" dirty="0">
                <a:effectLst/>
              </a:rPr>
              <a:t>regels waren echter erg ruim en vaag geformuleerd</a:t>
            </a:r>
            <a:r>
              <a:rPr lang="nl-NL" dirty="0">
                <a:effectLst/>
              </a:rPr>
              <a:t>. Het was daardoor heel moeilijk om iemand op grond van deze wet te straffen.</a:t>
            </a:r>
          </a:p>
          <a:p>
            <a:endParaRPr lang="nl-NL" dirty="0">
              <a:effectLst/>
            </a:endParaRPr>
          </a:p>
          <a:p>
            <a:r>
              <a:rPr lang="nl-NL" b="1" dirty="0">
                <a:effectLst/>
              </a:rPr>
              <a:t>1980</a:t>
            </a:r>
            <a:r>
              <a:rPr lang="nl-NL" dirty="0">
                <a:effectLst/>
              </a:rPr>
              <a:t>: Aan het eind van de jaren zestig wordt ook het </a:t>
            </a:r>
            <a:r>
              <a:rPr lang="nl-NL" b="1" dirty="0">
                <a:effectLst/>
              </a:rPr>
              <a:t>welzijn van dieren belangrijk</a:t>
            </a:r>
            <a:r>
              <a:rPr lang="nl-NL" dirty="0">
                <a:effectLst/>
              </a:rPr>
              <a:t>. Toen ontstond de intensieve veehouderij of bio-industrie, waarbij heel veel dieren werden gehouden op weinig grond. Mensen gingen zich afvragen of dat wel zo </a:t>
            </a:r>
            <a:r>
              <a:rPr lang="nl-NL" b="1" dirty="0">
                <a:effectLst/>
              </a:rPr>
              <a:t>goed was voor die dieren</a:t>
            </a:r>
            <a:r>
              <a:rPr lang="nl-NL" dirty="0">
                <a:effectLst/>
              </a:rPr>
              <a:t>. Ze vonden dat dieren er niet alleen maar zijn voor het nut van de mens. Dieren hebben ook een eigen waarde. Dit wordt de intrinsieke waarde van het dier genoemd. In 1980 is er daarom een nieuw wetsvoorstel gepresenteerd door de minister van Landbouw en Visserij aan de Tweede Kamer de</a:t>
            </a:r>
            <a:r>
              <a:rPr lang="nl-NL" baseline="0" dirty="0">
                <a:effectLst/>
              </a:rPr>
              <a:t> ‘Gezondheidswet voor dieren’.</a:t>
            </a:r>
            <a:endParaRPr lang="nl-NL" dirty="0">
              <a:effectLst/>
            </a:endParaRPr>
          </a:p>
          <a:p>
            <a:endParaRPr lang="nl-NL" dirty="0">
              <a:effectLst/>
            </a:endParaRPr>
          </a:p>
          <a:p>
            <a:r>
              <a:rPr lang="nl-NL" b="1" dirty="0">
                <a:effectLst/>
              </a:rPr>
              <a:t>1992</a:t>
            </a:r>
            <a:r>
              <a:rPr lang="nl-NL" dirty="0">
                <a:effectLst/>
              </a:rPr>
              <a:t>&gt; Om aantasting van dierenwelzijn zo klein mogelijk te maken, besloot het Ministerie van Landbouw een nieuwe wet te ontwerpen. Deze nieuwe wet werd in 1992 aangenomen, en heet: de Gezondheids- en welzijnswet voor dieren (GWWD). </a:t>
            </a:r>
            <a:r>
              <a:rPr lang="nl-NL" b="1" dirty="0">
                <a:effectLst/>
              </a:rPr>
              <a:t>Uitgangspunt van deze wet is dat men geen handelingen met dieren mag verrichten, tenzij in de wet staat dat het wel mag </a:t>
            </a:r>
            <a:r>
              <a:rPr lang="nl-NL" dirty="0">
                <a:effectLst/>
              </a:rPr>
              <a:t>(dit wordt het 'nee, tenzij'- principe genoemd). Dit in tegenstelling tot de vorige wetten, waarbij men bijna alles mocht doen, tenzij in de wet stond dat het niet mocht.</a:t>
            </a:r>
          </a:p>
          <a:p>
            <a:endParaRPr lang="nl-NL" dirty="0">
              <a:effectLst/>
            </a:endParaRPr>
          </a:p>
          <a:p>
            <a:pPr rtl="0"/>
            <a:r>
              <a:rPr lang="nl-NL" b="1" dirty="0">
                <a:effectLst/>
              </a:rPr>
              <a:t>2013</a:t>
            </a:r>
            <a:r>
              <a:rPr lang="nl-NL" dirty="0">
                <a:effectLst/>
              </a:rPr>
              <a:t>&gt;</a:t>
            </a:r>
            <a:r>
              <a:rPr lang="nl-NL" baseline="0" dirty="0">
                <a:effectLst/>
              </a:rPr>
              <a:t> </a:t>
            </a:r>
            <a:r>
              <a:rPr lang="nl-NL" sz="1200" dirty="0">
                <a:effectLst/>
                <a:latin typeface="Calibri" panose="020F0502020204030204" pitchFamily="34" charset="0"/>
                <a:ea typeface="Calibri" panose="020F0502020204030204" pitchFamily="34" charset="0"/>
                <a:cs typeface="Times New Roman" panose="02020603050405020304" pitchFamily="18" charset="0"/>
              </a:rPr>
              <a:t>Met deze wet is een wettelijk kader geïntroduceerd wat veel omvattender is voor de regels met betrekking tot het gedrag van mensen jegens dieren, alsook voor de regels ter beheersing van de risico’s die dieren of van die dieren afkomstige producten met zich kunnen brengen voor de mens en voor andere dieren. Mede doordat er een aantal wetten samengevoegd zijn onder deze Wet Dieren. De wet voorziet er ook in om zo adequaat mogelijkheid en slagvaardig Europese regels te kunnen uitvoeren of implementeren.</a:t>
            </a:r>
          </a:p>
          <a:p>
            <a:pPr rtl="0"/>
            <a:endParaRPr lang="nl-NL"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000" b="0" i="0" u="none" strike="noStrike" kern="1200" cap="none" spc="0" normalizeH="0" baseline="0" noProof="0" dirty="0">
                <a:ln>
                  <a:noFill/>
                </a:ln>
                <a:solidFill>
                  <a:prstClr val="black"/>
                </a:solidFill>
                <a:effectLst/>
                <a:uLnTx/>
                <a:uFillTx/>
                <a:latin typeface="Trebuchet MS" panose="020B0603020202020204"/>
                <a:ea typeface="+mn-ea"/>
                <a:cs typeface="+mn-cs"/>
              </a:rPr>
              <a:t>Bronnen: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0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nl-NL" sz="1000" b="0" i="0" u="none" strike="noStrike" kern="1200" cap="none" spc="0" normalizeH="0" baseline="0" noProof="0" dirty="0">
                <a:ln>
                  <a:noFill/>
                </a:ln>
                <a:solidFill>
                  <a:prstClr val="black"/>
                </a:solidFill>
                <a:effectLst/>
                <a:uLnTx/>
                <a:uFillTx/>
                <a:latin typeface="Trebuchet MS" panose="020B0603020202020204"/>
                <a:ea typeface="+mn-ea"/>
                <a:cs typeface="+mn-cs"/>
                <a:hlinkClick r:id="rId3"/>
              </a:rPr>
              <a:t>https://nl.wikipedia.org/wiki/Gezondheids-_en_welzijnswet_voor_dieren</a:t>
            </a:r>
            <a:endParaRPr kumimoji="0" lang="nl-NL" sz="10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kumimoji="0" lang="nl-NL" sz="1000" b="0" i="0" u="none" strike="noStrike" kern="1200" cap="none" spc="0" normalizeH="0" baseline="0" noProof="0" dirty="0">
                <a:ln>
                  <a:noFill/>
                </a:ln>
                <a:solidFill>
                  <a:prstClr val="black"/>
                </a:solidFill>
                <a:effectLst/>
                <a:uLnTx/>
                <a:uFillTx/>
                <a:latin typeface="Trebuchet MS" panose="020B0603020202020204"/>
                <a:ea typeface="+mn-ea"/>
                <a:cs typeface="+mn-cs"/>
              </a:rPr>
              <a:t>http://wetten.overheid.nl/BWBR0030250/geldigheidsdatum_04-01-2016</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kumimoji="0" lang="nl-NL" sz="10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endParaRPr lang="nl-NL" dirty="0"/>
          </a:p>
        </p:txBody>
      </p:sp>
      <p:sp>
        <p:nvSpPr>
          <p:cNvPr id="4" name="Tijdelijke aanduiding voor dianummer 3"/>
          <p:cNvSpPr>
            <a:spLocks noGrp="1"/>
          </p:cNvSpPr>
          <p:nvPr>
            <p:ph type="sldNum" sz="quarter" idx="10"/>
          </p:nvPr>
        </p:nvSpPr>
        <p:spPr/>
        <p:txBody>
          <a:bodyPr/>
          <a:lstStyle/>
          <a:p>
            <a:fld id="{87E6EEFA-B098-45D1-8173-65B003DAA6FD}" type="slidenum">
              <a:rPr lang="nl-NL" smtClean="0"/>
              <a:t>10</a:t>
            </a:fld>
            <a:endParaRPr lang="nl-NL"/>
          </a:p>
        </p:txBody>
      </p:sp>
    </p:spTree>
    <p:extLst>
      <p:ext uri="{BB962C8B-B14F-4D97-AF65-F5344CB8AC3E}">
        <p14:creationId xmlns:p14="http://schemas.microsoft.com/office/powerpoint/2010/main" val="137370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normAutofit/>
          </a:bodyPr>
          <a:lstStyle>
            <a:lvl1pPr>
              <a:defRPr sz="2800">
                <a:latin typeface="Arial" pitchFamily="34" charset="0"/>
                <a:cs typeface="Arial" pitchFamily="34" charset="0"/>
              </a:defRPr>
            </a:lvl1pPr>
          </a:lstStyle>
          <a:p>
            <a:r>
              <a:rPr lang="nl-NL"/>
              <a:t>Klik om de stijl te bewerken</a:t>
            </a:r>
            <a:endParaRPr lang="nl-NL" dirty="0"/>
          </a:p>
        </p:txBody>
      </p:sp>
      <p:sp>
        <p:nvSpPr>
          <p:cNvPr id="3" name="Ondertitel 2"/>
          <p:cNvSpPr>
            <a:spLocks noGrp="1"/>
          </p:cNvSpPr>
          <p:nvPr>
            <p:ph type="subTitle" idx="1"/>
          </p:nvPr>
        </p:nvSpPr>
        <p:spPr>
          <a:xfrm>
            <a:off x="1371600" y="3886200"/>
            <a:ext cx="64008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nl-NL" dirty="0"/>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24-10-2018</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192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24-10-2018</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172719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1979712" y="332656"/>
            <a:ext cx="6645424" cy="648072"/>
          </a:xfrm>
        </p:spPr>
        <p:txBody>
          <a:bodyPr>
            <a:noAutofit/>
          </a:bodyPr>
          <a:lstStyle>
            <a:lvl1pPr algn="r">
              <a:defRPr sz="2800" b="1">
                <a:latin typeface="Arial" pitchFamily="34" charset="0"/>
                <a:cs typeface="Arial" pitchFamily="34" charset="0"/>
              </a:defRPr>
            </a:lvl1pPr>
          </a:lstStyle>
          <a:p>
            <a:r>
              <a:rPr lang="nl-NL"/>
              <a:t>Klik om de stijl te bewerken</a:t>
            </a:r>
            <a:endParaRPr lang="nl-NL" dirty="0"/>
          </a:p>
        </p:txBody>
      </p:sp>
      <p:sp>
        <p:nvSpPr>
          <p:cNvPr id="3" name="Tijdelijke aanduiding voor inhoud 2"/>
          <p:cNvSpPr>
            <a:spLocks noGrp="1"/>
          </p:cNvSpPr>
          <p:nvPr>
            <p:ph idx="1"/>
          </p:nvPr>
        </p:nvSpPr>
        <p:spPr>
          <a:xfrm>
            <a:off x="2051720" y="1196752"/>
            <a:ext cx="6635080"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24-10-2018</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7688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normAutofit/>
          </a:bodyPr>
          <a:lstStyle>
            <a:lvl1pPr algn="l">
              <a:defRPr sz="3600" b="1" cap="all">
                <a:latin typeface="Arial" pitchFamily="34" charset="0"/>
                <a:cs typeface="Arial" pitchFamily="34" charset="0"/>
              </a:defRPr>
            </a:lvl1pPr>
          </a:lstStyle>
          <a:p>
            <a:r>
              <a:rPr lang="nl-NL"/>
              <a:t>Klik om de stijl te bewerken</a:t>
            </a:r>
            <a:endParaRPr lang="nl-NL" dirty="0"/>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24-10-2018</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757338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itchFamily="34" charset="0"/>
                <a:cs typeface="Arial" pitchFamily="34" charset="0"/>
              </a:defRPr>
            </a:lvl1pPr>
          </a:lstStyle>
          <a:p>
            <a:r>
              <a:rPr lang="nl-NL"/>
              <a:t>Klik om de stijl te bewerken</a:t>
            </a:r>
            <a:endParaRPr lang="nl-NL" dirty="0"/>
          </a:p>
        </p:txBody>
      </p:sp>
      <p:sp>
        <p:nvSpPr>
          <p:cNvPr id="3" name="Tijdelijke aanduiding voor inhoud 2"/>
          <p:cNvSpPr>
            <a:spLocks noGrp="1"/>
          </p:cNvSpPr>
          <p:nvPr>
            <p:ph sz="half" idx="1"/>
          </p:nvPr>
        </p:nvSpPr>
        <p:spPr>
          <a:xfrm>
            <a:off x="457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4" name="Tijdelijke aanduiding voor inhoud 3"/>
          <p:cNvSpPr>
            <a:spLocks noGrp="1"/>
          </p:cNvSpPr>
          <p:nvPr>
            <p:ph sz="half" idx="2"/>
          </p:nvPr>
        </p:nvSpPr>
        <p:spPr>
          <a:xfrm>
            <a:off x="4648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24-10-2018</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543783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anose="020B0604020202020204" pitchFamily="34" charset="0"/>
                <a:cs typeface="Arial" panose="020B0604020202020204" pitchFamily="34" charset="0"/>
              </a:defRPr>
            </a:lvl1pPr>
          </a:lstStyle>
          <a:p>
            <a:r>
              <a:rPr lang="nl-NL"/>
              <a:t>Klik om de stijl te bewerken</a:t>
            </a:r>
            <a:endParaRPr lang="nl-NL" dirty="0"/>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24-10-2018</a:t>
            </a:fld>
            <a:endParaRPr lang="nl-NL"/>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32410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24-10-2018</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294256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24-10-2018</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24592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24-10-2018</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17106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anose="020B0604020202020204" pitchFamily="34" charset="0"/>
                <a:cs typeface="Arial" panose="020B0604020202020204" pitchFamily="34" charset="0"/>
              </a:defRPr>
            </a:lvl1pPr>
          </a:lstStyle>
          <a:p>
            <a:r>
              <a:rPr lang="nl-NL"/>
              <a:t>Klik om de stijl te bewerken</a:t>
            </a:r>
            <a:endParaRPr lang="nl-NL" dirty="0"/>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24-10-2018</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64550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FED390-F77C-4CDE-BB93-EE6416285244}" type="datetimeFigureOut">
              <a:rPr lang="nl-NL" smtClean="0"/>
              <a:t>24-10-2018</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308CA-A037-474B-AA6E-6C7C048F3532}" type="slidenum">
              <a:rPr lang="nl-NL" smtClean="0"/>
              <a:t>‹nr.›</a:t>
            </a:fld>
            <a:endParaRPr lang="nl-NL"/>
          </a:p>
        </p:txBody>
      </p:sp>
      <p:pic>
        <p:nvPicPr>
          <p:cNvPr id="8" name="Afbeelding 7"/>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0" y="685"/>
            <a:ext cx="9144000" cy="6856629"/>
          </a:xfrm>
          <a:prstGeom prst="rect">
            <a:avLst/>
          </a:prstGeom>
        </p:spPr>
      </p:pic>
    </p:spTree>
    <p:extLst>
      <p:ext uri="{BB962C8B-B14F-4D97-AF65-F5344CB8AC3E}">
        <p14:creationId xmlns:p14="http://schemas.microsoft.com/office/powerpoint/2010/main" val="1696447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5" Type="http://schemas.openxmlformats.org/officeDocument/2006/relationships/image" Target="../media/image13.jpeg"/><Relationship Id="rId4" Type="http://schemas.openxmlformats.org/officeDocument/2006/relationships/image" Target="../media/image12.jpeg"/></Relationships>
</file>

<file path=ppt/slides/_rels/slide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6629"/>
          </a:xfrm>
          <a:prstGeom prst="rect">
            <a:avLst/>
          </a:prstGeom>
        </p:spPr>
      </p:pic>
      <p:pic>
        <p:nvPicPr>
          <p:cNvPr id="4" name="Afbeelding 3"/>
          <p:cNvPicPr>
            <a:picLocks noChangeAspect="1"/>
          </p:cNvPicPr>
          <p:nvPr/>
        </p:nvPicPr>
        <p:blipFill>
          <a:blip r:embed="rId3"/>
          <a:stretch>
            <a:fillRect/>
          </a:stretch>
        </p:blipFill>
        <p:spPr>
          <a:xfrm>
            <a:off x="1249392" y="3105884"/>
            <a:ext cx="6645216" cy="646232"/>
          </a:xfrm>
          <a:prstGeom prst="rect">
            <a:avLst/>
          </a:prstGeom>
        </p:spPr>
      </p:pic>
      <p:pic>
        <p:nvPicPr>
          <p:cNvPr id="5" name="Afbeelding 4"/>
          <p:cNvPicPr>
            <a:picLocks noChangeAspect="1"/>
          </p:cNvPicPr>
          <p:nvPr/>
        </p:nvPicPr>
        <p:blipFill>
          <a:blip r:embed="rId3"/>
          <a:stretch>
            <a:fillRect/>
          </a:stretch>
        </p:blipFill>
        <p:spPr>
          <a:xfrm>
            <a:off x="2051720" y="1412776"/>
            <a:ext cx="6645216" cy="646232"/>
          </a:xfrm>
          <a:prstGeom prst="rect">
            <a:avLst/>
          </a:prstGeom>
        </p:spPr>
      </p:pic>
      <p:sp>
        <p:nvSpPr>
          <p:cNvPr id="6" name="Titel 1"/>
          <p:cNvSpPr txBox="1">
            <a:spLocks/>
          </p:cNvSpPr>
          <p:nvPr/>
        </p:nvSpPr>
        <p:spPr>
          <a:xfrm>
            <a:off x="1331640" y="764704"/>
            <a:ext cx="6645424" cy="223224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2800" kern="1200">
                <a:solidFill>
                  <a:schemeClr val="tx1"/>
                </a:solidFill>
                <a:latin typeface="Arial" pitchFamily="34" charset="0"/>
                <a:ea typeface="+mj-ea"/>
                <a:cs typeface="Arial" pitchFamily="34" charset="0"/>
              </a:defRPr>
            </a:lvl1pPr>
          </a:lstStyle>
          <a:p>
            <a:r>
              <a:rPr lang="nl-NL" sz="3900" b="1" dirty="0" smtClean="0"/>
              <a:t>Wettelijke eisen</a:t>
            </a:r>
          </a:p>
          <a:p>
            <a:endParaRPr lang="nl-NL" sz="3900" b="1" dirty="0" smtClean="0"/>
          </a:p>
          <a:p>
            <a:r>
              <a:rPr lang="nl-NL" sz="2000" b="1" i="1" dirty="0" smtClean="0"/>
              <a:t>- Gedrag en welzijn -</a:t>
            </a:r>
            <a:endParaRPr lang="nl-NL" sz="2000" b="1" i="1" dirty="0"/>
          </a:p>
        </p:txBody>
      </p:sp>
    </p:spTree>
    <p:extLst>
      <p:ext uri="{BB962C8B-B14F-4D97-AF65-F5344CB8AC3E}">
        <p14:creationId xmlns:p14="http://schemas.microsoft.com/office/powerpoint/2010/main" val="42403001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051720" y="350727"/>
            <a:ext cx="5661764" cy="892794"/>
          </a:xfrm>
        </p:spPr>
        <p:txBody>
          <a:bodyPr/>
          <a:lstStyle/>
          <a:p>
            <a:pPr algn="l"/>
            <a:r>
              <a:rPr lang="nl-NL" dirty="0"/>
              <a:t>Geschiedenis van </a:t>
            </a:r>
            <a:r>
              <a:rPr lang="nl-NL" dirty="0" smtClean="0"/>
              <a:t>de </a:t>
            </a:r>
            <a:r>
              <a:rPr lang="nl-NL" dirty="0"/>
              <a:t>wet:</a:t>
            </a:r>
          </a:p>
        </p:txBody>
      </p:sp>
      <p:sp>
        <p:nvSpPr>
          <p:cNvPr id="3" name="Tijdelijke aanduiding voor inhoud 2"/>
          <p:cNvSpPr>
            <a:spLocks noGrp="1"/>
          </p:cNvSpPr>
          <p:nvPr>
            <p:ph idx="1"/>
          </p:nvPr>
        </p:nvSpPr>
        <p:spPr>
          <a:xfrm>
            <a:off x="467544" y="1357629"/>
            <a:ext cx="8280920" cy="5726918"/>
          </a:xfrm>
        </p:spPr>
        <p:txBody>
          <a:bodyPr>
            <a:noAutofit/>
          </a:bodyPr>
          <a:lstStyle/>
          <a:p>
            <a:pPr>
              <a:buFont typeface="Wingdings" panose="05000000000000000000" pitchFamily="2" charset="2"/>
              <a:buChar char="Ø"/>
            </a:pPr>
            <a:r>
              <a:rPr lang="nl-NL" sz="2300" dirty="0"/>
              <a:t>1886 &gt; Dierenmishandeling strafbaar</a:t>
            </a:r>
          </a:p>
          <a:p>
            <a:pPr lvl="1">
              <a:buFont typeface="Arial" panose="020B0604020202020204" pitchFamily="34" charset="0"/>
              <a:buChar char="•"/>
            </a:pPr>
            <a:r>
              <a:rPr lang="nl-NL" sz="1900" dirty="0" smtClean="0"/>
              <a:t>Zedelijke gevoelens van mensen</a:t>
            </a:r>
            <a:endParaRPr lang="nl-NL" sz="1900" dirty="0"/>
          </a:p>
          <a:p>
            <a:pPr>
              <a:buFont typeface="Wingdings" panose="05000000000000000000" pitchFamily="2" charset="2"/>
              <a:buChar char="Ø"/>
            </a:pPr>
            <a:r>
              <a:rPr lang="nl-NL" sz="2300" dirty="0"/>
              <a:t>1920 &gt; </a:t>
            </a:r>
            <a:r>
              <a:rPr lang="nl-NL" sz="2300" dirty="0" err="1"/>
              <a:t>Veewet</a:t>
            </a:r>
            <a:endParaRPr lang="nl-NL" sz="2300" dirty="0"/>
          </a:p>
          <a:p>
            <a:pPr lvl="1">
              <a:buFont typeface="Arial" panose="020B0604020202020204" pitchFamily="34" charset="0"/>
              <a:buChar char="•"/>
            </a:pPr>
            <a:r>
              <a:rPr lang="nl-NL" sz="1900" dirty="0" smtClean="0"/>
              <a:t>Gezondheid van dieren om besmettingen tegen te gaan</a:t>
            </a:r>
            <a:endParaRPr lang="nl-NL" sz="1900" dirty="0"/>
          </a:p>
          <a:p>
            <a:pPr>
              <a:buFont typeface="Wingdings" panose="05000000000000000000" pitchFamily="2" charset="2"/>
              <a:buChar char="Ø"/>
            </a:pPr>
            <a:r>
              <a:rPr lang="nl-NL" sz="2300" dirty="0"/>
              <a:t>1961 &gt; Strafbaar om een dier opzettelijk pijn te doen of te kwellen zonder redelijk </a:t>
            </a:r>
            <a:r>
              <a:rPr lang="nl-NL" sz="2300" dirty="0" smtClean="0"/>
              <a:t>doel</a:t>
            </a:r>
            <a:endParaRPr lang="nl-NL" sz="2300" dirty="0"/>
          </a:p>
          <a:p>
            <a:pPr>
              <a:buFont typeface="Wingdings" panose="05000000000000000000" pitchFamily="2" charset="2"/>
              <a:buChar char="Ø"/>
            </a:pPr>
            <a:r>
              <a:rPr lang="nl-NL" sz="2300" dirty="0"/>
              <a:t>1980 &gt; </a:t>
            </a:r>
            <a:r>
              <a:rPr lang="nl-NL" sz="2300" dirty="0" smtClean="0"/>
              <a:t>Gezondheidswet voor dieren</a:t>
            </a:r>
          </a:p>
          <a:p>
            <a:pPr lvl="1">
              <a:buFont typeface="Arial" panose="020B0604020202020204" pitchFamily="34" charset="0"/>
              <a:buChar char="•"/>
            </a:pPr>
            <a:r>
              <a:rPr lang="nl-NL" sz="1900" dirty="0" smtClean="0"/>
              <a:t>Gebaseerd op de eigen waarde van het dier</a:t>
            </a:r>
            <a:endParaRPr lang="nl-NL" sz="1900" dirty="0"/>
          </a:p>
          <a:p>
            <a:pPr>
              <a:buFont typeface="Wingdings" panose="05000000000000000000" pitchFamily="2" charset="2"/>
              <a:buChar char="Ø"/>
            </a:pPr>
            <a:r>
              <a:rPr lang="nl-NL" sz="2300" dirty="0" smtClean="0"/>
              <a:t>1992 </a:t>
            </a:r>
            <a:r>
              <a:rPr lang="nl-NL" sz="2300" dirty="0"/>
              <a:t>&gt; Gezondheids- en welzijnswet voor dieren (GWWD)</a:t>
            </a:r>
          </a:p>
          <a:p>
            <a:pPr lvl="1">
              <a:buFont typeface="Arial" panose="020B0604020202020204" pitchFamily="34" charset="0"/>
              <a:buChar char="•"/>
            </a:pPr>
            <a:r>
              <a:rPr lang="nl-NL" sz="2000" dirty="0"/>
              <a:t>Aantasting van dierwelzijn te minimaliseren: “nee, tenzij</a:t>
            </a:r>
            <a:r>
              <a:rPr lang="nl-NL" sz="2000" dirty="0" smtClean="0"/>
              <a:t>”</a:t>
            </a:r>
            <a:endParaRPr lang="nl-NL" sz="2300" dirty="0"/>
          </a:p>
          <a:p>
            <a:pPr>
              <a:buFont typeface="Wingdings" panose="05000000000000000000" pitchFamily="2" charset="2"/>
              <a:buChar char="Ø"/>
            </a:pPr>
            <a:r>
              <a:rPr lang="nl-NL" sz="2300" dirty="0"/>
              <a:t>2013 &gt; Wet </a:t>
            </a:r>
            <a:r>
              <a:rPr lang="nl-NL" sz="2300" dirty="0" smtClean="0"/>
              <a:t>Dieren</a:t>
            </a:r>
          </a:p>
          <a:p>
            <a:pPr lvl="1">
              <a:buFont typeface="Arial" panose="020B0604020202020204" pitchFamily="34" charset="0"/>
              <a:buChar char="•"/>
            </a:pPr>
            <a:r>
              <a:rPr lang="nl-NL" sz="1900" dirty="0" smtClean="0"/>
              <a:t>Omvattender dan alleen regels m.b.t het gedrag van mensen tegen dieren</a:t>
            </a:r>
            <a:endParaRPr lang="nl-NL" sz="1900" dirty="0"/>
          </a:p>
        </p:txBody>
      </p:sp>
    </p:spTree>
    <p:extLst>
      <p:ext uri="{BB962C8B-B14F-4D97-AF65-F5344CB8AC3E}">
        <p14:creationId xmlns:p14="http://schemas.microsoft.com/office/powerpoint/2010/main" val="14338263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el 1"/>
          <p:cNvSpPr>
            <a:spLocks noGrp="1"/>
          </p:cNvSpPr>
          <p:nvPr>
            <p:ph type="title"/>
          </p:nvPr>
        </p:nvSpPr>
        <p:spPr/>
        <p:txBody>
          <a:bodyPr/>
          <a:lstStyle/>
          <a:p>
            <a:r>
              <a:rPr lang="nl-NL" altLang="nl-NL" dirty="0" smtClean="0"/>
              <a:t>Wet dieren</a:t>
            </a:r>
          </a:p>
        </p:txBody>
      </p:sp>
      <p:sp>
        <p:nvSpPr>
          <p:cNvPr id="3" name="Tijdelijke aanduiding voor inhoud 2"/>
          <p:cNvSpPr>
            <a:spLocks noGrp="1"/>
          </p:cNvSpPr>
          <p:nvPr>
            <p:ph idx="1"/>
          </p:nvPr>
        </p:nvSpPr>
        <p:spPr/>
        <p:txBody>
          <a:bodyPr/>
          <a:lstStyle/>
          <a:p>
            <a:pPr marL="0" indent="0">
              <a:buFontTx/>
              <a:buNone/>
              <a:defRPr/>
            </a:pPr>
            <a:r>
              <a:rPr lang="nl-NL" sz="2000" dirty="0" smtClean="0"/>
              <a:t>De Wet dieren bestaat uit de volgende Besluiten en regelingen:</a:t>
            </a:r>
          </a:p>
          <a:p>
            <a:pPr>
              <a:buFont typeface="Wingdings" panose="05000000000000000000" pitchFamily="2" charset="2"/>
              <a:buChar char="Ø"/>
              <a:defRPr/>
            </a:pPr>
            <a:r>
              <a:rPr lang="nl-NL" sz="1600" dirty="0" smtClean="0"/>
              <a:t>Besluit en Regeling diergeneesmiddelen</a:t>
            </a:r>
          </a:p>
          <a:p>
            <a:pPr>
              <a:buFont typeface="Wingdings" panose="05000000000000000000" pitchFamily="2" charset="2"/>
              <a:buChar char="Ø"/>
              <a:defRPr/>
            </a:pPr>
            <a:r>
              <a:rPr lang="nl-NL" sz="1600" dirty="0" smtClean="0"/>
              <a:t>Besluit en Regeling diervoeders</a:t>
            </a:r>
          </a:p>
          <a:p>
            <a:pPr>
              <a:buFont typeface="Wingdings" panose="05000000000000000000" pitchFamily="2" charset="2"/>
              <a:buChar char="Ø"/>
              <a:defRPr/>
            </a:pPr>
            <a:r>
              <a:rPr lang="nl-NL" sz="1600" dirty="0" smtClean="0"/>
              <a:t>Besluit en Regeling dierlijke producten</a:t>
            </a:r>
          </a:p>
          <a:p>
            <a:pPr>
              <a:buFont typeface="Wingdings" panose="05000000000000000000" pitchFamily="2" charset="2"/>
              <a:buChar char="Ø"/>
              <a:defRPr/>
            </a:pPr>
            <a:r>
              <a:rPr lang="nl-NL" sz="1600" dirty="0" smtClean="0"/>
              <a:t>Besluit en Regeling handhaving en overige zaken Wet dieren</a:t>
            </a:r>
          </a:p>
          <a:p>
            <a:pPr>
              <a:buFont typeface="Wingdings" panose="05000000000000000000" pitchFamily="2" charset="2"/>
              <a:buChar char="Ø"/>
              <a:defRPr/>
            </a:pPr>
            <a:r>
              <a:rPr lang="nl-NL" sz="1600" u="sng" dirty="0" smtClean="0"/>
              <a:t>Besluit en Regeling houders van dieren</a:t>
            </a:r>
          </a:p>
          <a:p>
            <a:pPr>
              <a:buFont typeface="Wingdings" panose="05000000000000000000" pitchFamily="2" charset="2"/>
              <a:buChar char="Ø"/>
              <a:defRPr/>
            </a:pPr>
            <a:r>
              <a:rPr lang="nl-NL" sz="1600" dirty="0" smtClean="0"/>
              <a:t>Besluit en Regeling diergeneeskundigen</a:t>
            </a:r>
          </a:p>
          <a:p>
            <a:pPr marL="0" indent="0">
              <a:buFontTx/>
              <a:buNone/>
              <a:defRPr/>
            </a:pPr>
            <a:endParaRPr lang="nl-NL" sz="1600" dirty="0" smtClean="0"/>
          </a:p>
          <a:p>
            <a:pPr marL="0" indent="0">
              <a:buFontTx/>
              <a:buNone/>
              <a:defRPr/>
            </a:pPr>
            <a:r>
              <a:rPr lang="nl-NL" sz="2000" dirty="0" smtClean="0"/>
              <a:t>In het Besluit houders van dieren staan de algemene regels voor het houden en verzorgen van alle dieren én specifieke regels voor productiedieren.</a:t>
            </a:r>
          </a:p>
          <a:p>
            <a:pPr>
              <a:defRPr/>
            </a:pPr>
            <a:endParaRPr lang="nl-NL" dirty="0"/>
          </a:p>
        </p:txBody>
      </p:sp>
      <p:sp>
        <p:nvSpPr>
          <p:cNvPr id="4" name="Tijdelijke aanduiding voor dianummer 3"/>
          <p:cNvSpPr>
            <a:spLocks noGrp="1"/>
          </p:cNvSpPr>
          <p:nvPr>
            <p:ph type="sldNum" sz="quarter" idx="10"/>
          </p:nvPr>
        </p:nvSpPr>
        <p:spPr/>
        <p:txBody>
          <a:bodyPr/>
          <a:lstStyle>
            <a:lvl1pPr>
              <a:defRPr sz="1600" b="1">
                <a:solidFill>
                  <a:schemeClr val="tx1"/>
                </a:solidFill>
                <a:latin typeface="Verdana" panose="020B0604030504040204" pitchFamily="34" charset="0"/>
              </a:defRPr>
            </a:lvl1pPr>
            <a:lvl2pPr marL="742950" indent="-285750">
              <a:defRPr sz="1600" b="1">
                <a:solidFill>
                  <a:schemeClr val="tx1"/>
                </a:solidFill>
                <a:latin typeface="Verdana" panose="020B0604030504040204" pitchFamily="34" charset="0"/>
              </a:defRPr>
            </a:lvl2pPr>
            <a:lvl3pPr marL="1143000" indent="-228600">
              <a:defRPr sz="1600" b="1">
                <a:solidFill>
                  <a:schemeClr val="tx1"/>
                </a:solidFill>
                <a:latin typeface="Verdana" panose="020B0604030504040204" pitchFamily="34" charset="0"/>
              </a:defRPr>
            </a:lvl3pPr>
            <a:lvl4pPr marL="1600200" indent="-228600">
              <a:defRPr sz="1600" b="1">
                <a:solidFill>
                  <a:schemeClr val="tx1"/>
                </a:solidFill>
                <a:latin typeface="Verdana" panose="020B0604030504040204" pitchFamily="34" charset="0"/>
              </a:defRPr>
            </a:lvl4pPr>
            <a:lvl5pPr marL="2057400" indent="-228600">
              <a:defRPr sz="1600" b="1">
                <a:solidFill>
                  <a:schemeClr val="tx1"/>
                </a:solidFill>
                <a:latin typeface="Verdana" panose="020B0604030504040204" pitchFamily="34" charset="0"/>
              </a:defRPr>
            </a:lvl5pPr>
            <a:lvl6pPr marL="2514600" indent="-228600" eaLnBrk="0" fontAlgn="base" hangingPunct="0">
              <a:spcBef>
                <a:spcPct val="20000"/>
              </a:spcBef>
              <a:spcAft>
                <a:spcPct val="0"/>
              </a:spcAft>
              <a:buChar char="•"/>
              <a:defRPr sz="1600" b="1">
                <a:solidFill>
                  <a:schemeClr val="tx1"/>
                </a:solidFill>
                <a:latin typeface="Verdana" panose="020B0604030504040204" pitchFamily="34" charset="0"/>
              </a:defRPr>
            </a:lvl6pPr>
            <a:lvl7pPr marL="2971800" indent="-228600" eaLnBrk="0" fontAlgn="base" hangingPunct="0">
              <a:spcBef>
                <a:spcPct val="20000"/>
              </a:spcBef>
              <a:spcAft>
                <a:spcPct val="0"/>
              </a:spcAft>
              <a:buChar char="•"/>
              <a:defRPr sz="1600" b="1">
                <a:solidFill>
                  <a:schemeClr val="tx1"/>
                </a:solidFill>
                <a:latin typeface="Verdana" panose="020B0604030504040204" pitchFamily="34" charset="0"/>
              </a:defRPr>
            </a:lvl7pPr>
            <a:lvl8pPr marL="3429000" indent="-228600" eaLnBrk="0" fontAlgn="base" hangingPunct="0">
              <a:spcBef>
                <a:spcPct val="20000"/>
              </a:spcBef>
              <a:spcAft>
                <a:spcPct val="0"/>
              </a:spcAft>
              <a:buChar char="•"/>
              <a:defRPr sz="1600" b="1">
                <a:solidFill>
                  <a:schemeClr val="tx1"/>
                </a:solidFill>
                <a:latin typeface="Verdana" panose="020B0604030504040204" pitchFamily="34" charset="0"/>
              </a:defRPr>
            </a:lvl8pPr>
            <a:lvl9pPr marL="3886200" indent="-228600" eaLnBrk="0" fontAlgn="base" hangingPunct="0">
              <a:spcBef>
                <a:spcPct val="20000"/>
              </a:spcBef>
              <a:spcAft>
                <a:spcPct val="0"/>
              </a:spcAft>
              <a:buChar char="•"/>
              <a:defRPr sz="1600" b="1">
                <a:solidFill>
                  <a:schemeClr val="tx1"/>
                </a:solidFill>
                <a:latin typeface="Verdana" panose="020B0604030504040204" pitchFamily="34" charset="0"/>
              </a:defRPr>
            </a:lvl9pPr>
          </a:lstStyle>
          <a:p>
            <a:fld id="{5620F8B6-D42A-426F-8DE8-8ED2F2AE2A3B}" type="slidenum">
              <a:rPr lang="en-US" altLang="nl-NL" sz="1200">
                <a:solidFill>
                  <a:schemeClr val="bg2"/>
                </a:solidFill>
              </a:rPr>
              <a:pPr/>
              <a:t>11</a:t>
            </a:fld>
            <a:endParaRPr lang="en-US" altLang="nl-NL" sz="1200">
              <a:solidFill>
                <a:schemeClr val="bg2"/>
              </a:solidFill>
            </a:endParaRPr>
          </a:p>
        </p:txBody>
      </p:sp>
    </p:spTree>
    <p:extLst>
      <p:ext uri="{BB962C8B-B14F-4D97-AF65-F5344CB8AC3E}">
        <p14:creationId xmlns:p14="http://schemas.microsoft.com/office/powerpoint/2010/main" val="29989841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Nee, tenzij</a:t>
            </a:r>
            <a:endParaRPr lang="nl-NL" dirty="0"/>
          </a:p>
        </p:txBody>
      </p:sp>
      <p:pic>
        <p:nvPicPr>
          <p:cNvPr id="1026" name="Picture 2" descr="Afbeeldingsresultaat voor nee tenzij"/>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68664" y="1844824"/>
            <a:ext cx="5715000" cy="3219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56418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Basisvoorwaarden goede verzorging</a:t>
            </a:r>
            <a:endParaRPr lang="nl-NL" dirty="0"/>
          </a:p>
        </p:txBody>
      </p:sp>
      <p:sp>
        <p:nvSpPr>
          <p:cNvPr id="3" name="Tijdelijke aanduiding voor inhoud 2"/>
          <p:cNvSpPr>
            <a:spLocks noGrp="1"/>
          </p:cNvSpPr>
          <p:nvPr>
            <p:ph idx="1"/>
          </p:nvPr>
        </p:nvSpPr>
        <p:spPr/>
        <p:txBody>
          <a:bodyPr>
            <a:normAutofit/>
          </a:bodyPr>
          <a:lstStyle/>
          <a:p>
            <a:pPr>
              <a:buFont typeface="Wingdings" panose="05000000000000000000" pitchFamily="2" charset="2"/>
              <a:buChar char="Ø"/>
            </a:pPr>
            <a:r>
              <a:rPr lang="nl-NL" sz="2400" dirty="0" smtClean="0"/>
              <a:t>Bewegingsvrijheid</a:t>
            </a:r>
          </a:p>
          <a:p>
            <a:pPr>
              <a:buFont typeface="Wingdings" panose="05000000000000000000" pitchFamily="2" charset="2"/>
              <a:buChar char="Ø"/>
            </a:pPr>
            <a:r>
              <a:rPr lang="nl-NL" sz="2400" dirty="0" smtClean="0"/>
              <a:t>Beschermd tegen slechte weersomstandigheden</a:t>
            </a:r>
          </a:p>
          <a:p>
            <a:pPr>
              <a:buFont typeface="Wingdings" panose="05000000000000000000" pitchFamily="2" charset="2"/>
              <a:buChar char="Ø"/>
            </a:pPr>
            <a:r>
              <a:rPr lang="nl-NL" sz="2400" dirty="0" smtClean="0"/>
              <a:t>Natuurlijke gedrag vertonen</a:t>
            </a:r>
          </a:p>
          <a:p>
            <a:pPr>
              <a:buFont typeface="Wingdings" panose="05000000000000000000" pitchFamily="2" charset="2"/>
              <a:buChar char="Ø"/>
            </a:pPr>
            <a:r>
              <a:rPr lang="nl-NL" sz="2400" dirty="0" smtClean="0"/>
              <a:t>Verzorger: kennis en vaardigheden</a:t>
            </a:r>
          </a:p>
          <a:p>
            <a:pPr>
              <a:buFont typeface="Wingdings" panose="05000000000000000000" pitchFamily="2" charset="2"/>
              <a:buChar char="Ø"/>
            </a:pPr>
            <a:r>
              <a:rPr lang="nl-NL" sz="2400" dirty="0" smtClean="0"/>
              <a:t>Zieke en verwonde worden direct verzorgd</a:t>
            </a:r>
          </a:p>
          <a:p>
            <a:pPr>
              <a:buFont typeface="Wingdings" panose="05000000000000000000" pitchFamily="2" charset="2"/>
              <a:buChar char="Ø"/>
            </a:pPr>
            <a:r>
              <a:rPr lang="nl-NL" sz="2400" dirty="0" smtClean="0"/>
              <a:t>Hygiënisch</a:t>
            </a:r>
          </a:p>
          <a:p>
            <a:pPr>
              <a:buFont typeface="Wingdings" panose="05000000000000000000" pitchFamily="2" charset="2"/>
              <a:buChar char="Ø"/>
            </a:pPr>
            <a:r>
              <a:rPr lang="nl-NL" sz="2400" dirty="0" smtClean="0"/>
              <a:t>Voer en water</a:t>
            </a:r>
          </a:p>
          <a:p>
            <a:pPr>
              <a:buFont typeface="Wingdings" panose="05000000000000000000" pitchFamily="2" charset="2"/>
              <a:buChar char="Ø"/>
            </a:pPr>
            <a:r>
              <a:rPr lang="nl-NL" sz="2400" dirty="0" smtClean="0"/>
              <a:t>Verse lucht en zuurstof</a:t>
            </a:r>
            <a:endParaRPr lang="nl-NL" sz="2400" dirty="0"/>
          </a:p>
        </p:txBody>
      </p:sp>
    </p:spTree>
    <p:extLst>
      <p:ext uri="{BB962C8B-B14F-4D97-AF65-F5344CB8AC3E}">
        <p14:creationId xmlns:p14="http://schemas.microsoft.com/office/powerpoint/2010/main" val="30675214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Basisvoorwaarden goede huisvesting</a:t>
            </a:r>
            <a:endParaRPr lang="nl-NL" dirty="0"/>
          </a:p>
        </p:txBody>
      </p:sp>
      <p:sp>
        <p:nvSpPr>
          <p:cNvPr id="3" name="Tijdelijke aanduiding voor inhoud 2"/>
          <p:cNvSpPr>
            <a:spLocks noGrp="1"/>
          </p:cNvSpPr>
          <p:nvPr>
            <p:ph idx="1"/>
          </p:nvPr>
        </p:nvSpPr>
        <p:spPr/>
        <p:txBody>
          <a:bodyPr>
            <a:normAutofit fontScale="70000" lnSpcReduction="20000"/>
          </a:bodyPr>
          <a:lstStyle/>
          <a:p>
            <a:pPr>
              <a:buFont typeface="Wingdings" panose="05000000000000000000" pitchFamily="2" charset="2"/>
              <a:buChar char="Ø"/>
            </a:pPr>
            <a:r>
              <a:rPr lang="nl-NL" dirty="0" smtClean="0"/>
              <a:t>Geen scherpe randen e.d. waardoor het dier zich kan verwonden</a:t>
            </a:r>
          </a:p>
          <a:p>
            <a:pPr>
              <a:buFont typeface="Wingdings" panose="05000000000000000000" pitchFamily="2" charset="2"/>
              <a:buChar char="Ø"/>
            </a:pPr>
            <a:r>
              <a:rPr lang="nl-NL" dirty="0" smtClean="0"/>
              <a:t>Materialen mogen niet schadelijke zijn voor dieren</a:t>
            </a:r>
          </a:p>
          <a:p>
            <a:pPr>
              <a:buFont typeface="Wingdings" panose="05000000000000000000" pitchFamily="2" charset="2"/>
              <a:buChar char="Ø"/>
            </a:pPr>
            <a:r>
              <a:rPr lang="nl-NL" dirty="0" smtClean="0"/>
              <a:t>Makkelijke schoon te maken en te ontsmetten</a:t>
            </a:r>
          </a:p>
          <a:p>
            <a:pPr>
              <a:buFont typeface="Wingdings" panose="05000000000000000000" pitchFamily="2" charset="2"/>
              <a:buChar char="Ø"/>
            </a:pPr>
            <a:r>
              <a:rPr lang="nl-NL" dirty="0" smtClean="0"/>
              <a:t>Verlichting en/of verduistering</a:t>
            </a:r>
          </a:p>
          <a:p>
            <a:pPr>
              <a:buFont typeface="Wingdings" panose="05000000000000000000" pitchFamily="2" charset="2"/>
              <a:buChar char="Ø"/>
            </a:pPr>
            <a:r>
              <a:rPr lang="nl-NL" dirty="0" smtClean="0"/>
              <a:t>Ruimte en materialen voldoet aan de behoefte van het dier</a:t>
            </a:r>
          </a:p>
          <a:p>
            <a:pPr>
              <a:buFont typeface="Wingdings" panose="05000000000000000000" pitchFamily="2" charset="2"/>
              <a:buChar char="Ø"/>
            </a:pPr>
            <a:r>
              <a:rPr lang="nl-NL" dirty="0" smtClean="0"/>
              <a:t>Geen belemmering in bewegingsvrijheid</a:t>
            </a:r>
          </a:p>
          <a:p>
            <a:pPr>
              <a:buFont typeface="Wingdings" panose="05000000000000000000" pitchFamily="2" charset="2"/>
              <a:buChar char="Ø"/>
            </a:pPr>
            <a:r>
              <a:rPr lang="nl-NL" dirty="0" smtClean="0"/>
              <a:t>Niet kunnen ontsnappen</a:t>
            </a:r>
          </a:p>
          <a:p>
            <a:pPr>
              <a:buFont typeface="Wingdings" panose="05000000000000000000" pitchFamily="2" charset="2"/>
              <a:buChar char="Ø"/>
            </a:pPr>
            <a:r>
              <a:rPr lang="nl-NL" dirty="0" smtClean="0"/>
              <a:t>Biedt bescherming tegen:</a:t>
            </a:r>
          </a:p>
          <a:p>
            <a:pPr lvl="1">
              <a:buFont typeface="Wingdings" panose="05000000000000000000" pitchFamily="2" charset="2"/>
              <a:buChar char="Ø"/>
            </a:pPr>
            <a:r>
              <a:rPr lang="nl-NL" dirty="0" smtClean="0"/>
              <a:t>slechte weersomstandigheden</a:t>
            </a:r>
          </a:p>
          <a:p>
            <a:pPr lvl="1">
              <a:buFont typeface="Wingdings" panose="05000000000000000000" pitchFamily="2" charset="2"/>
              <a:buChar char="Ø"/>
            </a:pPr>
            <a:r>
              <a:rPr lang="nl-NL" dirty="0" smtClean="0"/>
              <a:t>gezondheidsrisico’s</a:t>
            </a:r>
          </a:p>
          <a:p>
            <a:pPr lvl="1">
              <a:buFont typeface="Wingdings" panose="05000000000000000000" pitchFamily="2" charset="2"/>
              <a:buChar char="Ø"/>
            </a:pPr>
            <a:r>
              <a:rPr lang="nl-NL" dirty="0" smtClean="0"/>
              <a:t>roofdieren</a:t>
            </a:r>
          </a:p>
          <a:p>
            <a:pPr>
              <a:buFont typeface="Wingdings" panose="05000000000000000000" pitchFamily="2" charset="2"/>
              <a:buChar char="Ø"/>
            </a:pPr>
            <a:r>
              <a:rPr lang="nl-NL" dirty="0" smtClean="0"/>
              <a:t>Nestruimte (dragende of zogende dieren)</a:t>
            </a:r>
          </a:p>
          <a:p>
            <a:pPr>
              <a:buFont typeface="Wingdings" panose="05000000000000000000" pitchFamily="2" charset="2"/>
              <a:buChar char="Ø"/>
            </a:pPr>
            <a:r>
              <a:rPr lang="nl-NL" dirty="0" smtClean="0"/>
              <a:t>Aantal en samenstelling van de groep niet nadelig voor de gezondheid en het welzijn van het dier</a:t>
            </a:r>
            <a:endParaRPr lang="nl-NL" dirty="0"/>
          </a:p>
        </p:txBody>
      </p:sp>
    </p:spTree>
    <p:extLst>
      <p:ext uri="{BB962C8B-B14F-4D97-AF65-F5344CB8AC3E}">
        <p14:creationId xmlns:p14="http://schemas.microsoft.com/office/powerpoint/2010/main" val="28723240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023175" y="908720"/>
            <a:ext cx="6645424" cy="648072"/>
          </a:xfrm>
        </p:spPr>
        <p:txBody>
          <a:bodyPr/>
          <a:lstStyle/>
          <a:p>
            <a:r>
              <a:rPr lang="nl-NL" dirty="0" smtClean="0"/>
              <a:t>Extra eisen productiedieren: verzorging</a:t>
            </a:r>
            <a:endParaRPr lang="nl-NL" dirty="0"/>
          </a:p>
        </p:txBody>
      </p:sp>
      <p:sp>
        <p:nvSpPr>
          <p:cNvPr id="3" name="Tijdelijke aanduiding voor inhoud 2"/>
          <p:cNvSpPr>
            <a:spLocks noGrp="1"/>
          </p:cNvSpPr>
          <p:nvPr>
            <p:ph idx="1"/>
          </p:nvPr>
        </p:nvSpPr>
        <p:spPr>
          <a:xfrm>
            <a:off x="2051720" y="1988840"/>
            <a:ext cx="6635080" cy="3888432"/>
          </a:xfrm>
        </p:spPr>
        <p:txBody>
          <a:bodyPr>
            <a:normAutofit/>
          </a:bodyPr>
          <a:lstStyle/>
          <a:p>
            <a:pPr>
              <a:buFont typeface="Wingdings" panose="05000000000000000000" pitchFamily="2" charset="2"/>
              <a:buChar char="Ø"/>
            </a:pPr>
            <a:r>
              <a:rPr lang="nl-NL" sz="2400" dirty="0" smtClean="0"/>
              <a:t>Minimaal 1 keer per dag controleren</a:t>
            </a:r>
          </a:p>
          <a:p>
            <a:pPr>
              <a:buFont typeface="Wingdings" panose="05000000000000000000" pitchFamily="2" charset="2"/>
              <a:buChar char="Ø"/>
            </a:pPr>
            <a:r>
              <a:rPr lang="nl-NL" sz="2400" dirty="0" smtClean="0"/>
              <a:t>Zieke of gewonde dieren worden afgezonderd. In de ruimte ligt droog strooisel</a:t>
            </a:r>
          </a:p>
          <a:p>
            <a:pPr>
              <a:buFont typeface="Wingdings" panose="05000000000000000000" pitchFamily="2" charset="2"/>
              <a:buChar char="Ø"/>
            </a:pPr>
            <a:r>
              <a:rPr lang="nl-NL" sz="2400" dirty="0" smtClean="0"/>
              <a:t>Indien de gezondheid van het dier niet verbeterd, dan contact opnemen met de dierenarts opnemen.</a:t>
            </a:r>
          </a:p>
          <a:p>
            <a:pPr>
              <a:buFont typeface="Wingdings" panose="05000000000000000000" pitchFamily="2" charset="2"/>
              <a:buChar char="Ø"/>
            </a:pPr>
            <a:r>
              <a:rPr lang="nl-NL" sz="2400" dirty="0" smtClean="0"/>
              <a:t>Voeren met tussenpozen die past bij het natuurlijk gedrag en de behoefte van het dier</a:t>
            </a:r>
          </a:p>
          <a:p>
            <a:pPr>
              <a:buFont typeface="Wingdings" panose="05000000000000000000" pitchFamily="2" charset="2"/>
              <a:buChar char="Ø"/>
            </a:pPr>
            <a:r>
              <a:rPr lang="nl-NL" sz="2400" dirty="0" smtClean="0"/>
              <a:t>Voeren en drinken zonder pijn en letsel</a:t>
            </a:r>
            <a:endParaRPr lang="nl-NL" sz="2400" dirty="0"/>
          </a:p>
        </p:txBody>
      </p:sp>
    </p:spTree>
    <p:extLst>
      <p:ext uri="{BB962C8B-B14F-4D97-AF65-F5344CB8AC3E}">
        <p14:creationId xmlns:p14="http://schemas.microsoft.com/office/powerpoint/2010/main" val="34237460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018496" y="620688"/>
            <a:ext cx="6645424" cy="648072"/>
          </a:xfrm>
        </p:spPr>
        <p:txBody>
          <a:bodyPr/>
          <a:lstStyle/>
          <a:p>
            <a:r>
              <a:rPr lang="nl-NL" dirty="0" smtClean="0"/>
              <a:t>Extra eisen productiedieren: huisvesting</a:t>
            </a:r>
            <a:endParaRPr lang="nl-NL" dirty="0"/>
          </a:p>
        </p:txBody>
      </p:sp>
      <p:sp>
        <p:nvSpPr>
          <p:cNvPr id="3" name="Tijdelijke aanduiding voor inhoud 2"/>
          <p:cNvSpPr>
            <a:spLocks noGrp="1"/>
          </p:cNvSpPr>
          <p:nvPr>
            <p:ph idx="1"/>
          </p:nvPr>
        </p:nvSpPr>
        <p:spPr>
          <a:xfrm>
            <a:off x="2051720" y="1628800"/>
            <a:ext cx="6635080" cy="4929411"/>
          </a:xfrm>
        </p:spPr>
        <p:txBody>
          <a:bodyPr>
            <a:normAutofit/>
          </a:bodyPr>
          <a:lstStyle/>
          <a:p>
            <a:pPr>
              <a:buFont typeface="Wingdings" panose="05000000000000000000" pitchFamily="2" charset="2"/>
              <a:buChar char="Ø"/>
            </a:pPr>
            <a:r>
              <a:rPr lang="nl-NL" sz="1600" dirty="0" smtClean="0"/>
              <a:t>Voldoende verlicht en verduisterd eventueel met kunstlicht.</a:t>
            </a:r>
          </a:p>
          <a:p>
            <a:pPr>
              <a:buFont typeface="Wingdings" panose="05000000000000000000" pitchFamily="2" charset="2"/>
              <a:buChar char="Ø"/>
            </a:pPr>
            <a:r>
              <a:rPr lang="nl-NL" sz="1600" dirty="0" smtClean="0"/>
              <a:t>Niet permanent in donker of licht.</a:t>
            </a:r>
          </a:p>
          <a:p>
            <a:pPr>
              <a:buFont typeface="Wingdings" panose="05000000000000000000" pitchFamily="2" charset="2"/>
              <a:buChar char="Ø"/>
            </a:pPr>
            <a:r>
              <a:rPr lang="nl-NL" sz="1600" dirty="0" smtClean="0"/>
              <a:t>Zo verlicht dat de dieren goed gecontroleerd kunnen worden.</a:t>
            </a:r>
          </a:p>
          <a:p>
            <a:pPr>
              <a:buFont typeface="Wingdings" panose="05000000000000000000" pitchFamily="2" charset="2"/>
              <a:buChar char="Ø"/>
            </a:pPr>
            <a:r>
              <a:rPr lang="nl-NL" sz="1600" dirty="0" smtClean="0"/>
              <a:t>In de ruimte geen materialen die schadelijk zijn</a:t>
            </a:r>
          </a:p>
          <a:p>
            <a:pPr>
              <a:buFont typeface="Wingdings" panose="05000000000000000000" pitchFamily="2" charset="2"/>
              <a:buChar char="Ø"/>
            </a:pPr>
            <a:r>
              <a:rPr lang="nl-NL" sz="1600" dirty="0" smtClean="0"/>
              <a:t>Makkelijk schoon te maken en te ontsmetten</a:t>
            </a:r>
          </a:p>
          <a:p>
            <a:pPr>
              <a:buFont typeface="Wingdings" panose="05000000000000000000" pitchFamily="2" charset="2"/>
              <a:buChar char="Ø"/>
            </a:pPr>
            <a:r>
              <a:rPr lang="nl-NL" sz="1600" dirty="0" smtClean="0"/>
              <a:t>Goed klimaat:</a:t>
            </a:r>
          </a:p>
          <a:p>
            <a:pPr lvl="1"/>
            <a:r>
              <a:rPr lang="nl-NL" sz="1200" dirty="0" smtClean="0"/>
              <a:t>Luchtcirculatie</a:t>
            </a:r>
          </a:p>
          <a:p>
            <a:pPr lvl="1"/>
            <a:r>
              <a:rPr lang="nl-NL" sz="1200" dirty="0" smtClean="0"/>
              <a:t>Stofgehalte van de lucht</a:t>
            </a:r>
          </a:p>
          <a:p>
            <a:pPr lvl="1"/>
            <a:r>
              <a:rPr lang="nl-NL" sz="1200" dirty="0" smtClean="0"/>
              <a:t>De temperatuur </a:t>
            </a:r>
          </a:p>
          <a:p>
            <a:pPr lvl="1"/>
            <a:r>
              <a:rPr lang="nl-NL" sz="1200" dirty="0" smtClean="0"/>
              <a:t>Relatieve vochtigheid</a:t>
            </a:r>
          </a:p>
          <a:p>
            <a:pPr lvl="1"/>
            <a:r>
              <a:rPr lang="nl-NL" sz="1200" dirty="0" smtClean="0"/>
              <a:t>Gasconcentraties</a:t>
            </a:r>
          </a:p>
          <a:p>
            <a:pPr>
              <a:buFont typeface="Wingdings" panose="05000000000000000000" pitchFamily="2" charset="2"/>
              <a:buChar char="Ø"/>
            </a:pPr>
            <a:r>
              <a:rPr lang="nl-NL" sz="1600" dirty="0" smtClean="0"/>
              <a:t>Kunstmatige ventilatie =&gt; noodsysteem met alarm</a:t>
            </a:r>
          </a:p>
          <a:p>
            <a:pPr>
              <a:buFont typeface="Wingdings" panose="05000000000000000000" pitchFamily="2" charset="2"/>
              <a:buChar char="Ø"/>
            </a:pPr>
            <a:r>
              <a:rPr lang="nl-NL" sz="1600" dirty="0" smtClean="0"/>
              <a:t>Dagelijkse controle apparatuur en systemen</a:t>
            </a:r>
          </a:p>
          <a:p>
            <a:pPr>
              <a:buFont typeface="Wingdings" panose="05000000000000000000" pitchFamily="2" charset="2"/>
              <a:buChar char="Ø"/>
            </a:pPr>
            <a:r>
              <a:rPr lang="nl-NL" sz="1600" dirty="0" smtClean="0"/>
              <a:t>Direct herstel van storingen</a:t>
            </a:r>
          </a:p>
          <a:p>
            <a:pPr>
              <a:buFont typeface="Wingdings" panose="05000000000000000000" pitchFamily="2" charset="2"/>
              <a:buChar char="Ø"/>
            </a:pPr>
            <a:r>
              <a:rPr lang="nl-NL" sz="1600" dirty="0" smtClean="0"/>
              <a:t>Voeder- en drinkwaterinstallaties zo ontworpen:</a:t>
            </a:r>
          </a:p>
          <a:p>
            <a:pPr lvl="1"/>
            <a:r>
              <a:rPr lang="nl-NL" sz="1200" dirty="0" smtClean="0"/>
              <a:t>Geen verontreinigen</a:t>
            </a:r>
          </a:p>
          <a:p>
            <a:pPr lvl="1"/>
            <a:r>
              <a:rPr lang="nl-NL" sz="1200" dirty="0" smtClean="0"/>
              <a:t>Geen rivaliteit (voldoende ruimte)</a:t>
            </a:r>
          </a:p>
          <a:p>
            <a:pPr>
              <a:buFont typeface="Wingdings" panose="05000000000000000000" pitchFamily="2" charset="2"/>
              <a:buChar char="Ø"/>
            </a:pPr>
            <a:r>
              <a:rPr lang="nl-NL" sz="1600" dirty="0" smtClean="0"/>
              <a:t>Vastzetten =&gt; voldoende bewegingsvrijheid</a:t>
            </a:r>
          </a:p>
          <a:p>
            <a:pPr lvl="1"/>
            <a:endParaRPr lang="nl-NL" sz="1600" dirty="0"/>
          </a:p>
        </p:txBody>
      </p:sp>
    </p:spTree>
    <p:extLst>
      <p:ext uri="{BB962C8B-B14F-4D97-AF65-F5344CB8AC3E}">
        <p14:creationId xmlns:p14="http://schemas.microsoft.com/office/powerpoint/2010/main" val="1640640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Aanvullende eisen productiedieren</a:t>
            </a:r>
            <a:endParaRPr lang="nl-NL" dirty="0"/>
          </a:p>
        </p:txBody>
      </p:sp>
      <p:sp>
        <p:nvSpPr>
          <p:cNvPr id="3" name="Tijdelijke aanduiding voor inhoud 2"/>
          <p:cNvSpPr>
            <a:spLocks noGrp="1"/>
          </p:cNvSpPr>
          <p:nvPr>
            <p:ph idx="1"/>
          </p:nvPr>
        </p:nvSpPr>
        <p:spPr/>
        <p:txBody>
          <a:bodyPr/>
          <a:lstStyle/>
          <a:p>
            <a:r>
              <a:rPr lang="nl-NL" dirty="0" smtClean="0"/>
              <a:t>Kalveren</a:t>
            </a:r>
          </a:p>
          <a:p>
            <a:r>
              <a:rPr lang="nl-NL" dirty="0" smtClean="0"/>
              <a:t>Varkens</a:t>
            </a:r>
          </a:p>
          <a:p>
            <a:r>
              <a:rPr lang="nl-NL" dirty="0" smtClean="0"/>
              <a:t>Vleeskuikens</a:t>
            </a:r>
            <a:endParaRPr lang="nl-NL" dirty="0"/>
          </a:p>
        </p:txBody>
      </p:sp>
    </p:spTree>
    <p:extLst>
      <p:ext uri="{BB962C8B-B14F-4D97-AF65-F5344CB8AC3E}">
        <p14:creationId xmlns:p14="http://schemas.microsoft.com/office/powerpoint/2010/main" val="712228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el 1"/>
          <p:cNvSpPr>
            <a:spLocks noGrp="1"/>
          </p:cNvSpPr>
          <p:nvPr>
            <p:ph type="title"/>
          </p:nvPr>
        </p:nvSpPr>
        <p:spPr>
          <a:xfrm>
            <a:off x="2014466" y="329041"/>
            <a:ext cx="6645424" cy="648072"/>
          </a:xfrm>
        </p:spPr>
        <p:txBody>
          <a:bodyPr/>
          <a:lstStyle/>
          <a:p>
            <a:r>
              <a:rPr lang="nl-NL" altLang="nl-NL" dirty="0" smtClean="0"/>
              <a:t>Intrinsieke waarde</a:t>
            </a:r>
          </a:p>
        </p:txBody>
      </p:sp>
      <p:sp>
        <p:nvSpPr>
          <p:cNvPr id="3" name="Tijdelijke aanduiding voor inhoud 2"/>
          <p:cNvSpPr>
            <a:spLocks noGrp="1"/>
          </p:cNvSpPr>
          <p:nvPr>
            <p:ph idx="1"/>
          </p:nvPr>
        </p:nvSpPr>
        <p:spPr>
          <a:xfrm>
            <a:off x="1259632" y="1196752"/>
            <a:ext cx="7427168" cy="4929411"/>
          </a:xfrm>
        </p:spPr>
        <p:txBody>
          <a:bodyPr/>
          <a:lstStyle/>
          <a:p>
            <a:pPr>
              <a:buFont typeface="Wingdings" panose="05000000000000000000" pitchFamily="2" charset="2"/>
              <a:buChar char="Ø"/>
              <a:defRPr/>
            </a:pPr>
            <a:r>
              <a:rPr lang="nl-NL" sz="2000" dirty="0" smtClean="0"/>
              <a:t>In de wetgeving staat de </a:t>
            </a:r>
            <a:r>
              <a:rPr lang="nl-NL" sz="2000" u="sng" dirty="0" smtClean="0"/>
              <a:t>intrinsieke waarde </a:t>
            </a:r>
            <a:r>
              <a:rPr lang="nl-NL" sz="2000" dirty="0" smtClean="0"/>
              <a:t>van het dier centraal. Dit betekent:</a:t>
            </a:r>
          </a:p>
          <a:p>
            <a:pPr>
              <a:buFont typeface="Wingdings" panose="05000000000000000000" pitchFamily="2" charset="2"/>
              <a:buChar char="Ø"/>
              <a:defRPr/>
            </a:pPr>
            <a:endParaRPr lang="nl-NL" sz="2000" dirty="0"/>
          </a:p>
          <a:p>
            <a:pPr marL="0" indent="0" algn="ctr">
              <a:buNone/>
              <a:defRPr/>
            </a:pPr>
            <a:r>
              <a:rPr lang="nl-NL" sz="2000" dirty="0" smtClean="0"/>
              <a:t>Onvervreemdbare eigen waarde </a:t>
            </a:r>
            <a:r>
              <a:rPr lang="nl-NL" sz="2000" dirty="0" smtClean="0">
                <a:sym typeface="Wingdings" panose="05000000000000000000" pitchFamily="2" charset="2"/>
              </a:rPr>
              <a:t> instrumentele waarde</a:t>
            </a:r>
            <a:endParaRPr lang="nl-NL" sz="2000" dirty="0" smtClean="0"/>
          </a:p>
          <a:p>
            <a:pPr marL="914400" lvl="2" indent="0">
              <a:buNone/>
              <a:defRPr/>
            </a:pPr>
            <a:endParaRPr lang="nl-NL" sz="1800" dirty="0" smtClean="0"/>
          </a:p>
          <a:p>
            <a:pPr marL="914400" lvl="2" indent="0">
              <a:buNone/>
              <a:defRPr/>
            </a:pPr>
            <a:r>
              <a:rPr lang="nl-NL" sz="1800" dirty="0"/>
              <a:t>	</a:t>
            </a:r>
            <a:endParaRPr lang="nl-NL" sz="1800" dirty="0" smtClean="0"/>
          </a:p>
          <a:p>
            <a:pPr marL="914400" lvl="2" indent="0">
              <a:buNone/>
              <a:defRPr/>
            </a:pPr>
            <a:r>
              <a:rPr lang="nl-NL" sz="1800" dirty="0"/>
              <a:t>	</a:t>
            </a:r>
            <a:r>
              <a:rPr lang="nl-NL" sz="1800" u="sng" dirty="0" smtClean="0"/>
              <a:t>Integriteit:</a:t>
            </a:r>
          </a:p>
          <a:p>
            <a:pPr lvl="4">
              <a:buFont typeface="Wingdings" panose="05000000000000000000" pitchFamily="2" charset="2"/>
              <a:buChar char="§"/>
              <a:defRPr/>
            </a:pPr>
            <a:r>
              <a:rPr lang="nl-NL" sz="1600" dirty="0" smtClean="0"/>
              <a:t>Heelheid en gaafheid van het dier</a:t>
            </a:r>
          </a:p>
          <a:p>
            <a:pPr lvl="4">
              <a:buFont typeface="Wingdings" panose="05000000000000000000" pitchFamily="2" charset="2"/>
              <a:buChar char="§"/>
              <a:defRPr/>
            </a:pPr>
            <a:r>
              <a:rPr lang="nl-NL" sz="1600" dirty="0" smtClean="0"/>
              <a:t>Evenwichtigheid van het dier</a:t>
            </a:r>
          </a:p>
          <a:p>
            <a:pPr lvl="4">
              <a:buFont typeface="Wingdings" panose="05000000000000000000" pitchFamily="2" charset="2"/>
              <a:buChar char="§"/>
              <a:defRPr/>
            </a:pPr>
            <a:r>
              <a:rPr lang="nl-NL" sz="1600" dirty="0" smtClean="0"/>
              <a:t>Zelfstandig kunnen handhaven</a:t>
            </a:r>
          </a:p>
        </p:txBody>
      </p:sp>
      <p:sp>
        <p:nvSpPr>
          <p:cNvPr id="4" name="Tijdelijke aanduiding voor dianummer 3"/>
          <p:cNvSpPr>
            <a:spLocks noGrp="1"/>
          </p:cNvSpPr>
          <p:nvPr>
            <p:ph type="sldNum" sz="quarter" idx="10"/>
          </p:nvPr>
        </p:nvSpPr>
        <p:spPr/>
        <p:txBody>
          <a:bodyPr/>
          <a:lstStyle>
            <a:lvl1pPr>
              <a:defRPr sz="1600" b="1">
                <a:solidFill>
                  <a:schemeClr val="tx1"/>
                </a:solidFill>
                <a:latin typeface="Verdana" panose="020B0604030504040204" pitchFamily="34" charset="0"/>
              </a:defRPr>
            </a:lvl1pPr>
            <a:lvl2pPr marL="742950" indent="-285750">
              <a:defRPr sz="1600" b="1">
                <a:solidFill>
                  <a:schemeClr val="tx1"/>
                </a:solidFill>
                <a:latin typeface="Verdana" panose="020B0604030504040204" pitchFamily="34" charset="0"/>
              </a:defRPr>
            </a:lvl2pPr>
            <a:lvl3pPr marL="1143000" indent="-228600">
              <a:defRPr sz="1600" b="1">
                <a:solidFill>
                  <a:schemeClr val="tx1"/>
                </a:solidFill>
                <a:latin typeface="Verdana" panose="020B0604030504040204" pitchFamily="34" charset="0"/>
              </a:defRPr>
            </a:lvl3pPr>
            <a:lvl4pPr marL="1600200" indent="-228600">
              <a:defRPr sz="1600" b="1">
                <a:solidFill>
                  <a:schemeClr val="tx1"/>
                </a:solidFill>
                <a:latin typeface="Verdana" panose="020B0604030504040204" pitchFamily="34" charset="0"/>
              </a:defRPr>
            </a:lvl4pPr>
            <a:lvl5pPr marL="2057400" indent="-228600">
              <a:defRPr sz="1600" b="1">
                <a:solidFill>
                  <a:schemeClr val="tx1"/>
                </a:solidFill>
                <a:latin typeface="Verdana" panose="020B0604030504040204" pitchFamily="34" charset="0"/>
              </a:defRPr>
            </a:lvl5pPr>
            <a:lvl6pPr marL="2514600" indent="-228600" eaLnBrk="0" fontAlgn="base" hangingPunct="0">
              <a:spcBef>
                <a:spcPct val="20000"/>
              </a:spcBef>
              <a:spcAft>
                <a:spcPct val="0"/>
              </a:spcAft>
              <a:buChar char="•"/>
              <a:defRPr sz="1600" b="1">
                <a:solidFill>
                  <a:schemeClr val="tx1"/>
                </a:solidFill>
                <a:latin typeface="Verdana" panose="020B0604030504040204" pitchFamily="34" charset="0"/>
              </a:defRPr>
            </a:lvl6pPr>
            <a:lvl7pPr marL="2971800" indent="-228600" eaLnBrk="0" fontAlgn="base" hangingPunct="0">
              <a:spcBef>
                <a:spcPct val="20000"/>
              </a:spcBef>
              <a:spcAft>
                <a:spcPct val="0"/>
              </a:spcAft>
              <a:buChar char="•"/>
              <a:defRPr sz="1600" b="1">
                <a:solidFill>
                  <a:schemeClr val="tx1"/>
                </a:solidFill>
                <a:latin typeface="Verdana" panose="020B0604030504040204" pitchFamily="34" charset="0"/>
              </a:defRPr>
            </a:lvl7pPr>
            <a:lvl8pPr marL="3429000" indent="-228600" eaLnBrk="0" fontAlgn="base" hangingPunct="0">
              <a:spcBef>
                <a:spcPct val="20000"/>
              </a:spcBef>
              <a:spcAft>
                <a:spcPct val="0"/>
              </a:spcAft>
              <a:buChar char="•"/>
              <a:defRPr sz="1600" b="1">
                <a:solidFill>
                  <a:schemeClr val="tx1"/>
                </a:solidFill>
                <a:latin typeface="Verdana" panose="020B0604030504040204" pitchFamily="34" charset="0"/>
              </a:defRPr>
            </a:lvl8pPr>
            <a:lvl9pPr marL="3886200" indent="-228600" eaLnBrk="0" fontAlgn="base" hangingPunct="0">
              <a:spcBef>
                <a:spcPct val="20000"/>
              </a:spcBef>
              <a:spcAft>
                <a:spcPct val="0"/>
              </a:spcAft>
              <a:buChar char="•"/>
              <a:defRPr sz="1600" b="1">
                <a:solidFill>
                  <a:schemeClr val="tx1"/>
                </a:solidFill>
                <a:latin typeface="Verdana" panose="020B0604030504040204" pitchFamily="34" charset="0"/>
              </a:defRPr>
            </a:lvl9pPr>
          </a:lstStyle>
          <a:p>
            <a:fld id="{B2445A15-AF02-4F38-942B-ADC44B4B6063}" type="slidenum">
              <a:rPr lang="en-US" altLang="nl-NL" sz="1200">
                <a:solidFill>
                  <a:schemeClr val="bg2"/>
                </a:solidFill>
              </a:rPr>
              <a:pPr/>
              <a:t>2</a:t>
            </a:fld>
            <a:endParaRPr lang="en-US" altLang="nl-NL" sz="1200">
              <a:solidFill>
                <a:schemeClr val="bg2"/>
              </a:solidFill>
            </a:endParaRPr>
          </a:p>
        </p:txBody>
      </p:sp>
      <p:sp>
        <p:nvSpPr>
          <p:cNvPr id="2" name="Pijl-omlaag 1"/>
          <p:cNvSpPr/>
          <p:nvPr/>
        </p:nvSpPr>
        <p:spPr>
          <a:xfrm>
            <a:off x="3419872" y="2636912"/>
            <a:ext cx="484632" cy="648072"/>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Pijl-omlaag 4"/>
          <p:cNvSpPr/>
          <p:nvPr/>
        </p:nvSpPr>
        <p:spPr>
          <a:xfrm>
            <a:off x="4942277" y="4581128"/>
            <a:ext cx="484632" cy="648072"/>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Tekstvak 5"/>
          <p:cNvSpPr txBox="1"/>
          <p:nvPr/>
        </p:nvSpPr>
        <p:spPr>
          <a:xfrm>
            <a:off x="4054412" y="5308349"/>
            <a:ext cx="2260362" cy="369332"/>
          </a:xfrm>
          <a:prstGeom prst="rect">
            <a:avLst/>
          </a:prstGeom>
          <a:solidFill>
            <a:schemeClr val="bg1"/>
          </a:solidFill>
          <a:ln w="25400">
            <a:solidFill>
              <a:schemeClr val="tx1"/>
            </a:solidFill>
          </a:ln>
        </p:spPr>
        <p:txBody>
          <a:bodyPr wrap="none" rtlCol="0">
            <a:spAutoFit/>
          </a:bodyPr>
          <a:lstStyle/>
          <a:p>
            <a:r>
              <a:rPr lang="nl-NL" dirty="0" smtClean="0"/>
              <a:t>Ingrijpen van de mens</a:t>
            </a:r>
            <a:endParaRPr lang="nl-NL" dirty="0"/>
          </a:p>
        </p:txBody>
      </p:sp>
      <p:sp>
        <p:nvSpPr>
          <p:cNvPr id="7" name="Boog 6"/>
          <p:cNvSpPr/>
          <p:nvPr/>
        </p:nvSpPr>
        <p:spPr>
          <a:xfrm rot="12554278">
            <a:off x="5124776" y="5897042"/>
            <a:ext cx="2310405" cy="634502"/>
          </a:xfrm>
          <a:prstGeom prst="arc">
            <a:avLst>
              <a:gd name="adj1" fmla="val 9582164"/>
              <a:gd name="adj2" fmla="val 21413895"/>
            </a:avLst>
          </a:prstGeom>
          <a:ln w="63500">
            <a:solidFill>
              <a:schemeClr val="tx1"/>
            </a:solidFill>
            <a:headEnd type="stealth"/>
            <a:tailEnd type="ova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p>
        </p:txBody>
      </p:sp>
      <p:sp>
        <p:nvSpPr>
          <p:cNvPr id="9" name="Tekstvak 8"/>
          <p:cNvSpPr txBox="1"/>
          <p:nvPr/>
        </p:nvSpPr>
        <p:spPr>
          <a:xfrm>
            <a:off x="6287864" y="5865171"/>
            <a:ext cx="855234" cy="369332"/>
          </a:xfrm>
          <a:prstGeom prst="rect">
            <a:avLst/>
          </a:prstGeom>
          <a:solidFill>
            <a:schemeClr val="bg1"/>
          </a:solidFill>
          <a:ln w="25400">
            <a:solidFill>
              <a:schemeClr val="tx1"/>
            </a:solidFill>
          </a:ln>
        </p:spPr>
        <p:txBody>
          <a:bodyPr wrap="none" rtlCol="0">
            <a:spAutoFit/>
          </a:bodyPr>
          <a:lstStyle/>
          <a:p>
            <a:r>
              <a:rPr lang="nl-NL" dirty="0" smtClean="0"/>
              <a:t>Ethisch</a:t>
            </a:r>
            <a:endParaRPr lang="nl-NL" dirty="0"/>
          </a:p>
        </p:txBody>
      </p:sp>
      <p:pic>
        <p:nvPicPr>
          <p:cNvPr id="10" name="Afbeelding 9"/>
          <p:cNvPicPr>
            <a:picLocks noChangeAspect="1"/>
          </p:cNvPicPr>
          <p:nvPr/>
        </p:nvPicPr>
        <p:blipFill rotWithShape="1">
          <a:blip r:embed="rId2"/>
          <a:srcRect b="12031"/>
          <a:stretch/>
        </p:blipFill>
        <p:spPr>
          <a:xfrm>
            <a:off x="6804248" y="4516351"/>
            <a:ext cx="2111806" cy="928873"/>
          </a:xfrm>
          <a:prstGeom prst="rect">
            <a:avLst/>
          </a:prstGeom>
          <a:ln w="25400">
            <a:solidFill>
              <a:schemeClr val="tx1"/>
            </a:solidFill>
          </a:ln>
        </p:spPr>
      </p:pic>
      <p:cxnSp>
        <p:nvCxnSpPr>
          <p:cNvPr id="12" name="Rechte verbindingslijn met pijl 11"/>
          <p:cNvCxnSpPr>
            <a:stCxn id="9" idx="3"/>
          </p:cNvCxnSpPr>
          <p:nvPr/>
        </p:nvCxnSpPr>
        <p:spPr>
          <a:xfrm flipV="1">
            <a:off x="7143098" y="5510091"/>
            <a:ext cx="453238" cy="53974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09512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979712" y="836712"/>
            <a:ext cx="6645424" cy="648072"/>
          </a:xfrm>
        </p:spPr>
        <p:txBody>
          <a:bodyPr/>
          <a:lstStyle/>
          <a:p>
            <a:pPr algn="l"/>
            <a:r>
              <a:rPr lang="nl-NL" dirty="0" smtClean="0"/>
              <a:t>Heelheid en gaafheid</a:t>
            </a:r>
            <a:endParaRPr lang="nl-NL" dirty="0"/>
          </a:p>
        </p:txBody>
      </p:sp>
      <p:pic>
        <p:nvPicPr>
          <p:cNvPr id="2050" name="Picture 2" descr="Afbeeldingsresultaat voor onthoornen ko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15616" y="1689693"/>
            <a:ext cx="3100437" cy="3100437"/>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Afbeeldingsresultaat voor staartjes couper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55977" y="1674778"/>
            <a:ext cx="3105132" cy="2258278"/>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Afbeeldingsresultaat voor leewieke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55976" y="4123050"/>
            <a:ext cx="2592287" cy="2565284"/>
          </a:xfrm>
          <a:prstGeom prst="rect">
            <a:avLst/>
          </a:prstGeom>
          <a:noFill/>
          <a:ln w="25400">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6389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979712" y="908720"/>
            <a:ext cx="6645424" cy="648072"/>
          </a:xfrm>
        </p:spPr>
        <p:txBody>
          <a:bodyPr/>
          <a:lstStyle/>
          <a:p>
            <a:pPr algn="l"/>
            <a:r>
              <a:rPr lang="nl-NL" dirty="0" smtClean="0"/>
              <a:t>Evenwichtigheid</a:t>
            </a:r>
            <a:endParaRPr lang="nl-NL" dirty="0"/>
          </a:p>
        </p:txBody>
      </p:sp>
      <p:pic>
        <p:nvPicPr>
          <p:cNvPr id="1026" name="Picture 2" descr="Afbeeldingsresultaat voor plofkip"/>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79712" y="1816610"/>
            <a:ext cx="6162365" cy="40343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3827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dirty="0" smtClean="0"/>
              <a:t>Zelfstandig kunnen handhaven</a:t>
            </a:r>
            <a:endParaRPr lang="nl-NL" dirty="0"/>
          </a:p>
        </p:txBody>
      </p:sp>
      <p:pic>
        <p:nvPicPr>
          <p:cNvPr id="3074" name="Picture 2" descr="Afbeeldingsresultaat voor dikbilstie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63688" y="1528470"/>
            <a:ext cx="6984975" cy="41327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38574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fbeeldingsresultaat voor dikke hond"/>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59755"/>
            <a:ext cx="2516097" cy="188707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Afbeeldingsresultaat voor dikbil sti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2124421"/>
            <a:ext cx="4831102" cy="212003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Afbeeldingsresultaat voor bodybuilder extreem"/>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r="5877"/>
          <a:stretch/>
        </p:blipFill>
        <p:spPr bwMode="auto">
          <a:xfrm>
            <a:off x="177699" y="4322046"/>
            <a:ext cx="5616624" cy="2278766"/>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Afbeeldingsresultaat voor goed of fou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48264" y="476672"/>
            <a:ext cx="2088232" cy="98592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Afbeeldingsresultaat voor goed of fou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24600" y="2691477"/>
            <a:ext cx="2088232" cy="98592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Afbeeldingsresultaat voor goed of fou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13674" y="4968469"/>
            <a:ext cx="2088232" cy="985920"/>
          </a:xfrm>
          <a:prstGeom prst="rect">
            <a:avLst/>
          </a:prstGeom>
          <a:noFill/>
          <a:extLst>
            <a:ext uri="{909E8E84-426E-40DD-AFC4-6F175D3DCCD1}">
              <a14:hiddenFill xmlns:a14="http://schemas.microsoft.com/office/drawing/2010/main">
                <a:solidFill>
                  <a:srgbClr val="FFFFFF"/>
                </a:solidFill>
              </a14:hiddenFill>
            </a:ext>
          </a:extLst>
        </p:spPr>
      </p:pic>
      <p:sp>
        <p:nvSpPr>
          <p:cNvPr id="2" name="Pijl-rechts 1"/>
          <p:cNvSpPr/>
          <p:nvPr/>
        </p:nvSpPr>
        <p:spPr>
          <a:xfrm>
            <a:off x="2795451" y="744496"/>
            <a:ext cx="3792772" cy="484632"/>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Pijl-rechts 8"/>
          <p:cNvSpPr/>
          <p:nvPr/>
        </p:nvSpPr>
        <p:spPr>
          <a:xfrm>
            <a:off x="5147158" y="2906935"/>
            <a:ext cx="1441066" cy="484632"/>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Pijl-rechts 9"/>
          <p:cNvSpPr/>
          <p:nvPr/>
        </p:nvSpPr>
        <p:spPr>
          <a:xfrm>
            <a:off x="5869246" y="5219113"/>
            <a:ext cx="718977" cy="484632"/>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588029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3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is acceptabel?</a:t>
            </a:r>
            <a:endParaRPr lang="nl-NL" dirty="0"/>
          </a:p>
        </p:txBody>
      </p:sp>
      <p:pic>
        <p:nvPicPr>
          <p:cNvPr id="5124" name="Picture 4" descr="Vacanti Mous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71600" y="1340768"/>
            <a:ext cx="5184675" cy="3121807"/>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Afbeeldingsresultaat voor genetische manipulatie loesj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6136" y="3085359"/>
            <a:ext cx="2459831" cy="3474512"/>
          </a:xfrm>
          <a:prstGeom prst="rect">
            <a:avLst/>
          </a:prstGeom>
          <a:noFill/>
          <a:ln w="25400">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71294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dirty="0"/>
              <a:t>Definities Welzijn</a:t>
            </a:r>
          </a:p>
        </p:txBody>
      </p:sp>
      <p:sp>
        <p:nvSpPr>
          <p:cNvPr id="3" name="Tijdelijke aanduiding voor inhoud 2"/>
          <p:cNvSpPr>
            <a:spLocks noGrp="1"/>
          </p:cNvSpPr>
          <p:nvPr>
            <p:ph idx="1"/>
          </p:nvPr>
        </p:nvSpPr>
        <p:spPr/>
        <p:txBody>
          <a:bodyPr>
            <a:normAutofit fontScale="85000" lnSpcReduction="20000"/>
          </a:bodyPr>
          <a:lstStyle/>
          <a:p>
            <a:pPr marL="0" indent="0">
              <a:buNone/>
            </a:pPr>
            <a:r>
              <a:rPr lang="nl-NL" dirty="0"/>
              <a:t>Voorbeelden van definities zijn: </a:t>
            </a:r>
            <a:br>
              <a:rPr lang="nl-NL" dirty="0"/>
            </a:br>
            <a:endParaRPr lang="nl-NL" dirty="0"/>
          </a:p>
          <a:p>
            <a:pPr marL="514350" indent="-514350">
              <a:buFont typeface="+mj-lt"/>
              <a:buAutoNum type="arabicPeriod"/>
            </a:pPr>
            <a:r>
              <a:rPr lang="nl-NL" dirty="0"/>
              <a:t>welzijn </a:t>
            </a:r>
            <a:r>
              <a:rPr lang="nl-NL" dirty="0" smtClean="0"/>
              <a:t>is in </a:t>
            </a:r>
            <a:r>
              <a:rPr lang="nl-NL" dirty="0"/>
              <a:t>harmonie leven met de omgeving;</a:t>
            </a:r>
          </a:p>
          <a:p>
            <a:pPr marL="514350" indent="-514350">
              <a:buFont typeface="+mj-lt"/>
              <a:buAutoNum type="arabicPeriod"/>
            </a:pPr>
            <a:r>
              <a:rPr lang="nl-NL" dirty="0"/>
              <a:t>welzijn hangt af van de moeite om zich aan te passen aan de omgeving en een toestand te bereiken die als positief wordt ervaren;</a:t>
            </a:r>
          </a:p>
          <a:p>
            <a:pPr marL="514350" indent="-514350">
              <a:buFont typeface="+mj-lt"/>
              <a:buAutoNum type="arabicPeriod"/>
            </a:pPr>
            <a:r>
              <a:rPr lang="nl-NL" dirty="0"/>
              <a:t>welzijn hangt samen met de voorspelbaarheid en beheersbaarheid van de omgeving: hoe beter deze zijn, hoe beter het dierenwelzijn; </a:t>
            </a:r>
          </a:p>
          <a:p>
            <a:pPr marL="514350" indent="-514350">
              <a:buFont typeface="+mj-lt"/>
              <a:buAutoNum type="arabicPeriod"/>
            </a:pPr>
            <a:r>
              <a:rPr lang="nl-NL" dirty="0"/>
              <a:t>welzijn hangt samen met de mentale en emotionele status van dieren, zoals plezier, pijn, gevoel van stress, angst en frustratie’.</a:t>
            </a:r>
          </a:p>
          <a:p>
            <a:endParaRPr lang="nl-NL" dirty="0"/>
          </a:p>
        </p:txBody>
      </p:sp>
    </p:spTree>
    <p:extLst>
      <p:ext uri="{BB962C8B-B14F-4D97-AF65-F5344CB8AC3E}">
        <p14:creationId xmlns:p14="http://schemas.microsoft.com/office/powerpoint/2010/main" val="27274647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995047" y="764704"/>
            <a:ext cx="6645424" cy="648072"/>
          </a:xfrm>
        </p:spPr>
        <p:txBody>
          <a:bodyPr/>
          <a:lstStyle/>
          <a:p>
            <a:r>
              <a:rPr lang="nl-NL" dirty="0" smtClean="0"/>
              <a:t>Doelvoorschriften versus middelvoorschriften</a:t>
            </a:r>
            <a:endParaRPr lang="nl-NL" dirty="0"/>
          </a:p>
        </p:txBody>
      </p:sp>
      <p:sp>
        <p:nvSpPr>
          <p:cNvPr id="3" name="Tijdelijke aanduiding voor inhoud 2"/>
          <p:cNvSpPr>
            <a:spLocks noGrp="1"/>
          </p:cNvSpPr>
          <p:nvPr>
            <p:ph idx="1"/>
          </p:nvPr>
        </p:nvSpPr>
        <p:spPr>
          <a:xfrm>
            <a:off x="1990056" y="1844824"/>
            <a:ext cx="6635080" cy="4929411"/>
          </a:xfrm>
        </p:spPr>
        <p:txBody>
          <a:bodyPr>
            <a:normAutofit/>
          </a:bodyPr>
          <a:lstStyle/>
          <a:p>
            <a:pPr>
              <a:buFont typeface="Wingdings" panose="05000000000000000000" pitchFamily="2" charset="2"/>
              <a:buChar char="Ø"/>
              <a:defRPr/>
            </a:pPr>
            <a:r>
              <a:rPr lang="nl-NL" sz="2400" u="sng" dirty="0" smtClean="0"/>
              <a:t>Doelvoorschriften</a:t>
            </a:r>
            <a:r>
              <a:rPr lang="nl-NL" sz="2400" dirty="0" smtClean="0"/>
              <a:t> </a:t>
            </a:r>
            <a:r>
              <a:rPr lang="nl-NL" sz="2400" dirty="0"/>
              <a:t>geven aan wat u moet bereiken. Met doelvoorschriften kunt u zelf keuzes maken over de manier waarop u het doel bereikt. Belangrijk daarbij is dat het welzijn en de gezondheid van het dier voldoende en op elk moment is gewaarborgd </a:t>
            </a:r>
          </a:p>
          <a:p>
            <a:pPr>
              <a:buFont typeface="Wingdings" panose="05000000000000000000" pitchFamily="2" charset="2"/>
              <a:buChar char="Ø"/>
              <a:defRPr/>
            </a:pPr>
            <a:r>
              <a:rPr lang="nl-NL" sz="2400" u="sng" dirty="0"/>
              <a:t>Middelvoorschriften</a:t>
            </a:r>
            <a:r>
              <a:rPr lang="nl-NL" sz="2400" dirty="0"/>
              <a:t> geven aan hoe u het doel moet bereiken. </a:t>
            </a:r>
          </a:p>
          <a:p>
            <a:pPr marL="0" indent="0">
              <a:buNone/>
            </a:pPr>
            <a:endParaRPr lang="nl-NL" dirty="0"/>
          </a:p>
        </p:txBody>
      </p:sp>
    </p:spTree>
    <p:extLst>
      <p:ext uri="{BB962C8B-B14F-4D97-AF65-F5344CB8AC3E}">
        <p14:creationId xmlns:p14="http://schemas.microsoft.com/office/powerpoint/2010/main" val="336788805"/>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Algemene powerpoint Sterk Merk 2014-2015.pptx" id="{00CBBA46-BF44-41D2-ACA5-835B31DC845C}" vid="{90BE0B73-40E1-4A2C-AA6C-067AE43913A1}"/>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Algemene powerpoint Sterk Merk 2014-2015</Template>
  <TotalTime>2896</TotalTime>
  <Words>1058</Words>
  <Application>Microsoft Office PowerPoint</Application>
  <PresentationFormat>Diavoorstelling (4:3)</PresentationFormat>
  <Paragraphs>121</Paragraphs>
  <Slides>17</Slides>
  <Notes>1</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17</vt:i4>
      </vt:variant>
    </vt:vector>
  </HeadingPairs>
  <TitlesOfParts>
    <vt:vector size="24" baseType="lpstr">
      <vt:lpstr>Arial</vt:lpstr>
      <vt:lpstr>Calibri</vt:lpstr>
      <vt:lpstr>Times New Roman</vt:lpstr>
      <vt:lpstr>Trebuchet MS</vt:lpstr>
      <vt:lpstr>Verdana</vt:lpstr>
      <vt:lpstr>Wingdings</vt:lpstr>
      <vt:lpstr>Kantoorthema</vt:lpstr>
      <vt:lpstr>PowerPoint-presentatie</vt:lpstr>
      <vt:lpstr>Intrinsieke waarde</vt:lpstr>
      <vt:lpstr>Heelheid en gaafheid</vt:lpstr>
      <vt:lpstr>Evenwichtigheid</vt:lpstr>
      <vt:lpstr>Zelfstandig kunnen handhaven</vt:lpstr>
      <vt:lpstr>PowerPoint-presentatie</vt:lpstr>
      <vt:lpstr>Wat is acceptabel?</vt:lpstr>
      <vt:lpstr>Definities Welzijn</vt:lpstr>
      <vt:lpstr>Doelvoorschriften versus middelvoorschriften</vt:lpstr>
      <vt:lpstr>Geschiedenis van de wet:</vt:lpstr>
      <vt:lpstr>Wet dieren</vt:lpstr>
      <vt:lpstr>Nee, tenzij</vt:lpstr>
      <vt:lpstr>Basisvoorwaarden goede verzorging</vt:lpstr>
      <vt:lpstr>Basisvoorwaarden goede huisvesting</vt:lpstr>
      <vt:lpstr>Extra eisen productiedieren: verzorging</vt:lpstr>
      <vt:lpstr>Extra eisen productiedieren: huisvesting</vt:lpstr>
      <vt:lpstr>Aanvullende eisen productiedieren</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Noortje Wijnstok</dc:creator>
  <cp:lastModifiedBy>Wim Vugteveen</cp:lastModifiedBy>
  <cp:revision>93</cp:revision>
  <cp:lastPrinted>2017-10-11T06:38:00Z</cp:lastPrinted>
  <dcterms:created xsi:type="dcterms:W3CDTF">2016-01-26T10:40:10Z</dcterms:created>
  <dcterms:modified xsi:type="dcterms:W3CDTF">2018-10-24T11:33:28Z</dcterms:modified>
</cp:coreProperties>
</file>